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>
        <p:scale>
          <a:sx n="76" d="100"/>
          <a:sy n="76" d="100"/>
        </p:scale>
        <p:origin x="296" y="-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3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21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0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87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8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1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3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1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4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8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9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1CE9-7E8A-4556-900E-3FD94E693AA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51AEB8-8B37-463D-B51F-7E1E47EC6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E070E5-3D9F-DBE4-EE6E-3A1626A12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7833BA0-99F9-ECB7-1A54-A95A1F93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85762"/>
            <a:ext cx="9144000" cy="2387600"/>
          </a:xfrm>
        </p:spPr>
        <p:txBody>
          <a:bodyPr/>
          <a:lstStyle/>
          <a:p>
            <a:pPr algn="ctr"/>
            <a:r>
              <a:rPr lang="sr-Latn-CS" b="1" u="sng" dirty="0">
                <a:solidFill>
                  <a:schemeClr val="bg1"/>
                </a:solidFill>
              </a:rPr>
              <a:t>Kisjele kiše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1B6425A-9E57-70DA-DCCD-8FB34388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1838"/>
            <a:ext cx="9144000" cy="1655762"/>
          </a:xfrm>
        </p:spPr>
        <p:txBody>
          <a:bodyPr/>
          <a:lstStyle/>
          <a:p>
            <a:pPr algn="ctr"/>
            <a:r>
              <a:rPr lang="sr-Latn-CS" b="1" u="sng" dirty="0">
                <a:solidFill>
                  <a:schemeClr val="bg1"/>
                </a:solidFill>
              </a:rPr>
              <a:t>Učenik: Vuk Todorović I</a:t>
            </a:r>
            <a:r>
              <a:rPr lang="sr-Latn-CS" b="1" u="sng" baseline="-25000" dirty="0">
                <a:solidFill>
                  <a:schemeClr val="bg1"/>
                </a:solidFill>
              </a:rPr>
              <a:t>4</a:t>
            </a:r>
            <a:endParaRPr lang="en-US" b="1" u="sng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163E-F037-5A39-3A22-C7B7AD23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0218"/>
            <a:ext cx="8596668" cy="1320800"/>
          </a:xfrm>
        </p:spPr>
        <p:txBody>
          <a:bodyPr/>
          <a:lstStyle/>
          <a:p>
            <a:r>
              <a:rPr lang="sr-Latn-CS" dirty="0"/>
              <a:t>Mjere prevencije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71B0-7260-34D2-8EF8-CEEFA516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1381"/>
            <a:ext cx="8596668" cy="5604387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Mjere prevencije kisjele kiše usmjerene su na smanjenje emisija zagađivača i ublažavanje negativnih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okolinu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 Evo nekoliko ključnih mjera prevencije: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Tehnološke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inovacije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Kontrola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emisija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Povećanje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energetske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ME" b="1" dirty="0">
                <a:solidFill>
                  <a:schemeClr val="accent1"/>
                </a:solidFill>
                <a:latin typeface="Söhne"/>
              </a:rPr>
              <a:t>efikasnos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ti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Smanjenje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korištenja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fosilnih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goriva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Održivo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poljoprivredno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upravljanje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Edukacija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javnosti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Međunarodna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saradnja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468707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42FC-478C-77DB-A7F2-2594D2C5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EDA5-110F-10E7-D5AF-2EF5F2F0F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U zaključku,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kisjela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kiša predstavlja ozbiljan ekološki problem s negativnim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uticajem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okolinu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biljni svijet, vodene ekosisteme, </a:t>
            </a:r>
            <a:r>
              <a:rPr lang="sr-Latn-CS" dirty="0">
                <a:solidFill>
                  <a:schemeClr val="accent1"/>
                </a:solidFill>
                <a:latin typeface="Söhne"/>
              </a:rPr>
              <a:t>zemljište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i građevinske materijale. Emisije zagađivača, poput sumpor-dioksida i </a:t>
            </a:r>
            <a:r>
              <a:rPr lang="sr-Latn-CS" dirty="0">
                <a:solidFill>
                  <a:schemeClr val="accent1"/>
                </a:solidFill>
                <a:latin typeface="Söhne"/>
              </a:rPr>
              <a:t>azotnih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oksida, iz različitih izvora, uključujući industriju, promet i poljoprivredu, doprinose formiranju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kisjelih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padavina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Važno je p</a:t>
            </a:r>
            <a:r>
              <a:rPr lang="sr-Latn-ME" b="0" i="0" dirty="0">
                <a:solidFill>
                  <a:schemeClr val="accent1"/>
                </a:solidFill>
                <a:effectLst/>
                <a:latin typeface="Söhne"/>
              </a:rPr>
              <a:t>re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duzeti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mjere prevencije kako bismo smanjili emisije zagađivača i zaštitili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okolinu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od ozbiljnih šteta. Tehnološke inovacije, kontrola emisija,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podsticanje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energetske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efikasnosti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i smanjenje korištenja fosilnih goriva ključni su elementi u tom procesu. Održivo poljoprivredno upravljanje, edukacija javnosti i međunarodna </a:t>
            </a:r>
            <a:r>
              <a:rPr lang="sr-Latn-CS" dirty="0">
                <a:solidFill>
                  <a:schemeClr val="accent1"/>
                </a:solidFill>
                <a:latin typeface="Söhne"/>
              </a:rPr>
              <a:t>saradnja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također igraju važnu ulogu u rješavanju ovog problema.</a:t>
            </a:r>
          </a:p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Kroz zajedničke napore društva, vlada, industrije i pojedinaca možemo stvoriti održive prakse koje će doprinijeti očuvanju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okoline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i smanjenju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kisjele kiše. Važno je raditi zajedno kako bismo osigurali zdravu i održivu budućnost za našu planetu.</a:t>
            </a:r>
          </a:p>
        </p:txBody>
      </p:sp>
    </p:spTree>
    <p:extLst>
      <p:ext uri="{BB962C8B-B14F-4D97-AF65-F5344CB8AC3E}">
        <p14:creationId xmlns:p14="http://schemas.microsoft.com/office/powerpoint/2010/main" val="62031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8EE2-CC73-6C61-D878-B1C6FB6C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Šta su kisjele kiše?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9398C-1DCC-B799-B1B3-ABAC0AC4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ela kiša je vrsta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padavine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koja nastaje kada atmosferski zagađivači, kao što su sumpor-dioksid (SO2)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azotni oksidi 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(NOx),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reaguju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s vodenom parom u atmosferi. Ovi zagađivači dolaze iz različitih izvora, uključujući industrijska postrojenja, emisije vozila i poljoprivredne aktivnosti.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Hemijske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reakcije koje se odvijaju u atmosferi uzrokuju stvaranje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elih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ME" b="0" i="0" dirty="0">
                <a:solidFill>
                  <a:schemeClr val="accent1"/>
                </a:solidFill>
                <a:effectLst/>
                <a:latin typeface="Söhne"/>
              </a:rPr>
              <a:t>jedinjenja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poput sumporne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eline (H2SO4)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azotne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eline (HNO3), koje se potom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kondenzuju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i padaju na </a:t>
            </a:r>
            <a:r>
              <a:rPr lang="sr-Latn-CS" dirty="0">
                <a:solidFill>
                  <a:schemeClr val="accent1"/>
                </a:solidFill>
                <a:latin typeface="Söhne"/>
              </a:rPr>
              <a:t>zemlju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zajedno s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padavinom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stvarajući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elu kišu. Ova vrsta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padavina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može imati ozbiljan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okolinu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uključujući biljni svijet, vodene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ekosisteme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zemlju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i građevinske materijale.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2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FC75-F165-F639-AAE9-171F2E43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Izvori zagađenja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9F0B-DFCB-2D1E-CC40-2CD19707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1560"/>
            <a:ext cx="8596668" cy="5178832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Izvori zagađenja koji pridonose nastanku kisjele kiše obuhvataju različite sektore ljudske aktivnosti. Evo nekoliko ključnih izvora zagađenja:</a:t>
            </a:r>
            <a:endParaRPr lang="sr-Latn-C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Industrijski sektor: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Emisije iz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dimnjaka fabrika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Ispuštanje industrijskih plinova, poput sumpor-dioksida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azotnih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oksida</a:t>
            </a:r>
          </a:p>
          <a:p>
            <a:pPr algn="l">
              <a:buFont typeface="+mj-lt"/>
              <a:buAutoNum type="arabicPeriod"/>
            </a:pP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Saobraćaj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Emisije vozila koja koriste fosilna goriva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Azotni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oksidi i sumpor-dioksid nastaju </a:t>
            </a:r>
            <a:r>
              <a:rPr lang="sr-Latn-CS" dirty="0">
                <a:solidFill>
                  <a:schemeClr val="accent1"/>
                </a:solidFill>
                <a:latin typeface="Söhne"/>
              </a:rPr>
              <a:t>sagorijevanjem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goriva u vozilima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Poljoprivreda: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Korištenje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đubriva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koja sadrže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Emisije amonijaka iz stajnjaka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đubriva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Termoelektrane: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Sagorijevanje fosilnih goriva za proizvodnju električne energije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Ispuštanje sumpor-dioksida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azotovih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oksida u atmosferu</a:t>
            </a:r>
          </a:p>
          <a:p>
            <a:pPr algn="l">
              <a:buFont typeface="+mj-lt"/>
              <a:buAutoNum type="arabicPeriod"/>
            </a:pP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Domaćinstva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Korištenje fosilnih goriva za grijanje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Emisije iz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domaćinskih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uređaja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peći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21266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DEC3-26E7-02F2-9075-3ACD63E6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Proces nastanka kisjele kiše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6979-5739-3462-89CA-13AC47CBC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6245"/>
            <a:ext cx="8596668" cy="496388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Proces nastanka kisjele kiše uključuje nekoliko koraka koji se odvijaju u atmosferi. Evo kako se taj proces odvija: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Emisija zagađivača: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Zagađivači poput sumpor-dioksida (SO2)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azotnih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oksida (NOx) emit</a:t>
            </a:r>
            <a:r>
              <a:rPr lang="sr-Latn-ME" b="0" i="0" dirty="0">
                <a:solidFill>
                  <a:schemeClr val="accent1"/>
                </a:solidFill>
                <a:effectLst/>
                <a:latin typeface="Söhne"/>
              </a:rPr>
              <a:t>u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se iz različitih izvora, kao što su industrijski dimnjaci, </a:t>
            </a:r>
            <a:r>
              <a:rPr lang="sr-Latn-ME" b="0" i="0" dirty="0">
                <a:solidFill>
                  <a:schemeClr val="accent1"/>
                </a:solidFill>
                <a:effectLst/>
                <a:latin typeface="Söhne"/>
              </a:rPr>
              <a:t>saobraćaj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poljoprivredne aktivnosti te termoelektrane.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Transport u atmosferi: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r-Latn-ME" dirty="0">
                <a:solidFill>
                  <a:schemeClr val="accent1"/>
                </a:solidFill>
                <a:latin typeface="Söhne"/>
              </a:rPr>
              <a:t>Z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agađivači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dospijevaju u atmosferu gdje se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miješaju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s</a:t>
            </a:r>
            <a:r>
              <a:rPr lang="sr-Latn-ME" dirty="0">
                <a:solidFill>
                  <a:schemeClr val="accent1"/>
                </a:solidFill>
                <a:latin typeface="Söhne"/>
              </a:rPr>
              <a:t>a vazduhom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vodenom parom.</a:t>
            </a:r>
          </a:p>
          <a:p>
            <a:pPr algn="l">
              <a:buFont typeface="+mj-lt"/>
              <a:buAutoNum type="arabicPeriod"/>
            </a:pP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Hemijske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reakcije: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U atmosferi dolazi do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hemijskih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reakcija između zagađivača, vode i drugih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supstanci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Sumpor-dioksid (SO2)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reaguje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s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kiseonikom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i vodom te stvara sumpornu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elinu (H2SO4).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Azotni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oksidi (NOx)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reaguju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s vodom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vazduhom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formirajući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azotnu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elinu (HNO3).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Kondenzacija i formiranje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padavina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elinski spojevi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kondenzuju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se s vodenim kapljicama u oblaku.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Kada oblak postigne zasićenost, dolazi do padanja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kisjelih padavina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uključujući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elu kišu.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Pad na </a:t>
            </a:r>
            <a:r>
              <a:rPr lang="sr-Latn-CS" b="1" dirty="0">
                <a:solidFill>
                  <a:schemeClr val="accent1"/>
                </a:solidFill>
                <a:latin typeface="Söhne"/>
              </a:rPr>
              <a:t>zemlju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ela kiša pada na tlo zajedno s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padavinama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izazivajući potencijalno štetne učinke na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okolinu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zemlju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biljni svijet i vodene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ekosisteme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27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2CF6-F989-0376-CC75-4BF088C3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Geografska raspodjela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BC44-2811-B52C-CDD1-18B9A8B9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6834"/>
            <a:ext cx="8596668" cy="47682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Evo nekoliko ključnih obilježja geografske raspodjele: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Područja s visokom industrijom: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ela kiša često se javlja u područjima s intenzivnom industrijskom aktivnošću.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Evropske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zemlje</a:t>
            </a:r>
            <a:r>
              <a:rPr lang="sr-Latn-CS" dirty="0">
                <a:solidFill>
                  <a:schemeClr val="accent1"/>
                </a:solidFill>
                <a:latin typeface="Söhne"/>
              </a:rPr>
              <a:t>, Narodna Republika Kina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Sjeverna Amerika i drugi industrijski razvijeni dijelovi svijeta često su pogođeni ovim problemom.</a:t>
            </a:r>
          </a:p>
          <a:p>
            <a:pPr algn="l">
              <a:buFont typeface="+mj-lt"/>
              <a:buAutoNum type="arabicPeriod"/>
            </a:pP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Urbanizovana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područja: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Gradovi s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velikim</a:t>
            </a:r>
            <a:r>
              <a:rPr lang="sr-Latn-ME" dirty="0">
                <a:solidFill>
                  <a:schemeClr val="accent1"/>
                </a:solidFill>
                <a:latin typeface="Söhne"/>
              </a:rPr>
              <a:t> saobraćajem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industrijskim kompleksima često su izloženi povećanim emisijama zagađivača.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Urbana područja mogu biti žarišta problema s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elim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padavinama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Planinska područja: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Visoka planinska područja često su izložena većem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kisjele kiše zbog intenzivnijeg transporta zagađivača s nižih nadmorskih visina.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Udaljenost od izvora emisija: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Područja koja se nalaze blizu izvora emisija imaju veću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vjerovatnoću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da će biti pogođena 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elom kišom, dok udaljenija područja mogu osjećati manji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Ekosistemi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na udaru: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Vodene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ekosisteme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kao i šume 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zemljišta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često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pogađaju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negativni učinci kisjele kiše, posebno u područjima s visokom koncentracijom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zagađivača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6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136-C19C-ACB0-1EDC-8CA9397E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Uticaj na biljni svijet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1CE4E-6B20-B46D-EA2A-32BAE07F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4865"/>
            <a:ext cx="8596668" cy="4842588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Kis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ela kiša ima značajan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biljni svijet, a njeni štetni efekti mogu biti opasni po vegetaciju. Evo nekoliko ključnih aspekata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kisjele kiše na biljni svijet: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Oštećenje lišća: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Smanjenje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plodnosti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zemljišta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Gubitak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biljnih vrsta: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Poremećaji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u rastu: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Promjene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u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ekosistemima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/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S obzirom na ozbiljnost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biljni svijet, kontrola emisija zagađivača i održive prakse postaju ključne mjere u zaštiti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ekosistema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od negativnih posljedica kisjele kiše.</a:t>
            </a:r>
          </a:p>
        </p:txBody>
      </p:sp>
    </p:spTree>
    <p:extLst>
      <p:ext uri="{BB962C8B-B14F-4D97-AF65-F5344CB8AC3E}">
        <p14:creationId xmlns:p14="http://schemas.microsoft.com/office/powerpoint/2010/main" val="388148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3A75-627B-FB97-F441-85558A82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Uticaj na vodene ekosisteme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7D2E-B091-9888-B752-6CC80925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8172"/>
            <a:ext cx="8596668" cy="4805608"/>
          </a:xfrm>
        </p:spPr>
        <p:txBody>
          <a:bodyPr>
            <a:normAutofit/>
          </a:bodyPr>
          <a:lstStyle/>
          <a:p>
            <a:pPr algn="l"/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Kisjela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kiša ima značajan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vodene ekosisteme, uključujući rijeke, jezera i mora. Njene posljedice na vodene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ekosisteme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su ozbiljne i dugoročne. Evo nekoliko ključnih aspekata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kisjele kiše na vodene ekosisteme: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Zagađenje vodotoka: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Poremećaji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u ribljim populacijama: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Oštećenje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vodenih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organizama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Promjene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u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ekosistemima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vodenih staništa: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Troškovi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za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vodosnabdijevanje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/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Kako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bi se zaštitili vodeni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ekosistemi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važno je raditi na smanjenju emisija zagađivača i implementirati mjere koje će očuvati kvalitet vode i održivost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vodenih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ekosistema.</a:t>
            </a:r>
          </a:p>
        </p:txBody>
      </p:sp>
    </p:spTree>
    <p:extLst>
      <p:ext uri="{BB962C8B-B14F-4D97-AF65-F5344CB8AC3E}">
        <p14:creationId xmlns:p14="http://schemas.microsoft.com/office/powerpoint/2010/main" val="91809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32DE-B579-3133-4E95-8E6DD5B4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Uticaj na zemljište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04B46-97D2-8745-B4AC-86C14AAC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2148"/>
            <a:ext cx="8596668" cy="4637656"/>
          </a:xfrm>
        </p:spPr>
        <p:txBody>
          <a:bodyPr>
            <a:normAutofit/>
          </a:bodyPr>
          <a:lstStyle/>
          <a:p>
            <a:pPr algn="l"/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Kisjela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kiša ima značajan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zemljište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a njeni negativni efekti mogu se osjetiti u poljoprivredi, šumama i drugim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ekosistemima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. Evo nekoliko ključnih aspekata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kisjele kiše na </a:t>
            </a:r>
            <a:r>
              <a:rPr lang="sr-Latn-CS" dirty="0">
                <a:solidFill>
                  <a:schemeClr val="accent1"/>
                </a:solidFill>
                <a:latin typeface="Söhne"/>
              </a:rPr>
              <a:t>zemljište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Gubitak hranjivih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materija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Povećanje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kisjelosti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zemljišta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Oštećenje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korijenja biljaka: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Problemi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za poljoprivrednu proizvodnju: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Oštećenje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šumskih </a:t>
            </a:r>
            <a:r>
              <a:rPr lang="sr-Latn-CS" b="1" i="0" dirty="0">
                <a:solidFill>
                  <a:schemeClr val="accent1"/>
                </a:solidFill>
                <a:effectLst/>
                <a:latin typeface="Söhne"/>
              </a:rPr>
              <a:t>ekosistema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74219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4578-5DBE-E84A-A9E7-5FCEC663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Uticaj na građevine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364C-9FA8-FEF3-06C4-DB21B4A0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4866"/>
            <a:ext cx="8596668" cy="4992220"/>
          </a:xfrm>
        </p:spPr>
        <p:txBody>
          <a:bodyPr>
            <a:normAutofit/>
          </a:bodyPr>
          <a:lstStyle/>
          <a:p>
            <a:pPr algn="l"/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Kisjela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kiša također može imati ozbiljan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na građevine i infrastrukturu. Evo nekoliko ključnih aspekata 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uticaja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kisjele kiše na građevinske materijale i strukture: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Korozija materijala: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Oštećenje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površina: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Smanjenje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trajnosti krovnih materijala: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Troškovi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obnove i održavanja: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Zaštita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</a:t>
            </a:r>
            <a:r>
              <a:rPr lang="sr-Latn-ME" b="1" dirty="0">
                <a:solidFill>
                  <a:schemeClr val="accent1"/>
                </a:solidFill>
                <a:latin typeface="Söhne"/>
              </a:rPr>
              <a:t>istorijsk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Söhne"/>
              </a:rPr>
              <a:t>ih</a:t>
            </a:r>
            <a:r>
              <a:rPr lang="en-US" b="1" i="0" dirty="0">
                <a:solidFill>
                  <a:schemeClr val="accent1"/>
                </a:solidFill>
                <a:effectLst/>
                <a:latin typeface="Söhne"/>
              </a:rPr>
              <a:t> građevina:</a:t>
            </a:r>
            <a:endParaRPr lang="en-US" b="0" i="0" dirty="0">
              <a:solidFill>
                <a:schemeClr val="accent1"/>
              </a:solidFill>
              <a:effectLst/>
              <a:latin typeface="Söhne"/>
            </a:endParaRPr>
          </a:p>
          <a:p>
            <a:pPr algn="l"/>
            <a:r>
              <a:rPr lang="en-US" b="0" i="0" dirty="0" err="1">
                <a:solidFill>
                  <a:schemeClr val="accent1"/>
                </a:solidFill>
                <a:effectLst/>
                <a:latin typeface="Söhne"/>
              </a:rPr>
              <a:t>Očuvanje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 kvalitet</a:t>
            </a:r>
            <a:r>
              <a:rPr lang="sr-Latn-CS" b="0" i="0" dirty="0">
                <a:solidFill>
                  <a:schemeClr val="accent1"/>
                </a:solidFill>
                <a:effectLst/>
                <a:latin typeface="Söhne"/>
              </a:rPr>
              <a:t>a vazduha</a:t>
            </a:r>
            <a:r>
              <a:rPr lang="en-US" b="0" i="0" dirty="0">
                <a:solidFill>
                  <a:schemeClr val="accent1"/>
                </a:solidFill>
                <a:effectLst/>
                <a:latin typeface="Söhne"/>
              </a:rPr>
              <a:t>, smanjenje emisija zagađivača te implementacija mjera zaštite i održavanja ključni su u zaštiti građevinskih objekata od negativnih posljedica kisjele kiše.</a:t>
            </a:r>
          </a:p>
        </p:txBody>
      </p:sp>
    </p:spTree>
    <p:extLst>
      <p:ext uri="{BB962C8B-B14F-4D97-AF65-F5344CB8AC3E}">
        <p14:creationId xmlns:p14="http://schemas.microsoft.com/office/powerpoint/2010/main" val="3718043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152</TotalTime>
  <Words>1084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Söhne</vt:lpstr>
      <vt:lpstr>Trebuchet MS</vt:lpstr>
      <vt:lpstr>Wingdings 3</vt:lpstr>
      <vt:lpstr>Facet</vt:lpstr>
      <vt:lpstr>Kisjele kiše</vt:lpstr>
      <vt:lpstr>Šta su kisjele kiše?</vt:lpstr>
      <vt:lpstr>Izvori zagađenja</vt:lpstr>
      <vt:lpstr>Proces nastanka kisjele kiše</vt:lpstr>
      <vt:lpstr>Geografska raspodjela</vt:lpstr>
      <vt:lpstr>Uticaj na biljni svijet</vt:lpstr>
      <vt:lpstr>Uticaj na vodene ekosisteme</vt:lpstr>
      <vt:lpstr>Uticaj na zemljište</vt:lpstr>
      <vt:lpstr>Uticaj na građevine</vt:lpstr>
      <vt:lpstr>Mjere prevencije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Kisjele kiše</dc:title>
  <dc:creator>Vuk Todorović</dc:creator>
  <cp:lastModifiedBy>Milenka Rajković</cp:lastModifiedBy>
  <cp:revision>13</cp:revision>
  <dcterms:created xsi:type="dcterms:W3CDTF">2024-02-03T16:26:49Z</dcterms:created>
  <dcterms:modified xsi:type="dcterms:W3CDTF">2024-02-04T15:06:25Z</dcterms:modified>
</cp:coreProperties>
</file>