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8631-0BE4-60D8-F301-129FB1EB6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31E3-CE6B-0AC0-D154-55F0803DC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B7B9A-2D3A-0CC5-805D-B43DFAED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96331-10D0-1DE7-27DF-6973B4DF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EF7E1-DBC0-D01A-F66F-1CEF8061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B937-9411-A9D4-B89E-2D40E3EC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A19D7-6D27-220C-F3B5-226B187C5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A90C7-AA56-527E-E911-B81FA260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6A5B9-3E28-EFF9-F624-E28A8627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A6EB8-34ED-E404-6AB9-FFA2A5AE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A6428-FD34-D6B5-A751-EB2E222DF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1EAEE-7A01-6715-FC31-95BE6910E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89955-1F28-E483-2116-91DEF80E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6B3AD-E071-2312-D001-980E2F8D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33DF5-AE53-350B-F05F-EA248514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558D-989D-0C19-DF03-063EFC66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1259-382B-A221-4F98-3EC1249E9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633A7-0AE1-1708-ADB2-C66331D8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165A4-AC78-EA26-ED81-DA0AD703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101F5-8A63-9FE3-E77C-8B01F540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0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5F0C-7A6C-7DB7-A3B0-0B6B4827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72FD8-E64C-2AF3-4E64-106FAC12B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72D9-C427-0894-3950-E9FB33B6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63724-D71A-BAF6-3039-A1A000E5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1981-714E-0436-0AB7-820137CC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81E0-59A0-5820-978E-FDC0181B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CD88-F6A5-34A5-0CB8-0F868BA14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0BECD-C79C-1E70-EF90-27EF009C7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DA711-B685-B7BE-AB1A-7EF9BB53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85CB4-E947-BC89-43BA-724215BB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23FF0-8DB2-CE35-CB92-C81F27B1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4A36-A9E9-09A1-BB40-A917CDE5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40E9-79AD-3C76-C56F-0E0A805FC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49271-84FB-1C85-7143-C08850A66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736BA-B08D-EF4E-7FB0-0555435EC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503A0-07E6-C9E9-FAA3-D8B0754F0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06FC9-424C-9E6B-6500-ACB70967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AB2FEA-12D1-96A1-A1E0-190E8753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AA45E-645E-DBBC-66B5-97CED3F5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2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CEC-C1EB-1518-3A0B-4DB8D3D3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08172-ECE6-CE85-D8D0-B7260179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CDD4B-0D0A-BDAC-0366-D6B2CB30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0E1D7-8A44-3751-5AF0-AF04B338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D6BD6-785D-60D7-C3B6-52AFA4D8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031ED-5295-9500-93F9-2C2703EB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DED4E-7FCE-E59F-BF94-2CD4B0A2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7FEA-054A-72C0-EE8F-5EE0CB85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847D-50BA-71F7-82A7-69EDFD63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9D975-40E7-655E-DA37-AA006801F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ECC4F-18BE-9C89-E7B6-75A011E4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6BF91-259D-F31D-1062-70924AAE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E8FF9-E811-B922-14E2-BDA635C8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2B85-B4CA-ECFB-F33B-BDFB873B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7F70B-FC00-976A-F01F-D74F8A021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09E57-C951-DB2D-B278-E51F9711F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58316-2BAD-FB7D-7DFF-5B80B76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48164-2852-A833-8638-BA045841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52DB0-3973-ECB5-1A93-2C8DA18F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0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04BDE-018D-6D26-C4C1-71492DF7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0CDEE-B212-FE3D-797D-254E70FE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C6A7C-4235-490A-2A1A-F3CDE609F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7A7B-4A24-4C80-B373-454095BB4EF1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312DD-7FF8-9A06-EA36-1C1577150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ADED6-CA38-FF3A-C200-48C60207A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804B-26D5-4822-AC2D-DD29C69E5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02669-D411-23E8-E847-D63C7A1AB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64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3F68F-AB3A-A44D-CD16-8E6C38C7B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9600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Kisele</a:t>
            </a:r>
            <a:r>
              <a:rPr lang="en-US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 </a:t>
            </a:r>
            <a:r>
              <a:rPr lang="sr-Latn-ME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k</a:t>
            </a:r>
            <a:r>
              <a:rPr lang="en-US" sz="9600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i</a:t>
            </a:r>
            <a:r>
              <a:rPr lang="sr-Latn-ME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š</a:t>
            </a:r>
            <a:r>
              <a:rPr lang="en-US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40909-EC54-8629-6C6B-FA970E84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Bo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 err="1">
                <a:solidFill>
                  <a:srgbClr val="FFFFFF"/>
                </a:solidFill>
              </a:rPr>
              <a:t>idar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Milovi</a:t>
            </a:r>
            <a:r>
              <a:rPr lang="sr-Latn-ME" dirty="0">
                <a:solidFill>
                  <a:srgbClr val="FFFFFF"/>
                </a:solidFill>
              </a:rPr>
              <a:t>ć</a:t>
            </a:r>
            <a:r>
              <a:rPr lang="en-US" dirty="0">
                <a:solidFill>
                  <a:srgbClr val="FFFFFF"/>
                </a:solidFill>
              </a:rPr>
              <a:t> I-4</a:t>
            </a:r>
          </a:p>
        </p:txBody>
      </p:sp>
    </p:spTree>
    <p:extLst>
      <p:ext uri="{BB962C8B-B14F-4D97-AF65-F5344CB8AC3E}">
        <p14:creationId xmlns:p14="http://schemas.microsoft.com/office/powerpoint/2010/main" val="23721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aterfall in a forest&#10;&#10;Description automatically generated">
            <a:extLst>
              <a:ext uri="{FF2B5EF4-FFF2-40B4-BE49-F238E27FC236}">
                <a16:creationId xmlns:a16="http://schemas.microsoft.com/office/drawing/2014/main" id="{2E2AD834-B39E-FD55-D955-20AC610B0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9F0D4-10AB-6E9F-D117-23028E7B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Smanjenje emisije kiselih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fi-FI" dirty="0">
                <a:solidFill>
                  <a:srgbClr val="FFFFFF"/>
                </a:solidFill>
              </a:rPr>
              <a:t>a ostvaruje se: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2209-1DF6-046B-6E29-F85CDDD2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Kontrolom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smanjenjem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emisije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oksida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sumpora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azota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pl-PL" dirty="0">
                <a:solidFill>
                  <a:srgbClr val="FFFFFF"/>
                </a:solidFill>
              </a:rPr>
              <a:t>Dodavanjem krečnjaka u jezera i površinske akumulacije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pl-PL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Uklanjanjem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sumpora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goriva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Ugradnjom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ure</a:t>
            </a:r>
            <a:r>
              <a:rPr lang="sr-Latn-ME" dirty="0">
                <a:solidFill>
                  <a:srgbClr val="FFFFFF"/>
                </a:solidFill>
              </a:rPr>
              <a:t>đ</a:t>
            </a:r>
            <a:r>
              <a:rPr lang="en-US" dirty="0" err="1">
                <a:solidFill>
                  <a:srgbClr val="FFFFFF"/>
                </a:solidFill>
              </a:rPr>
              <a:t>aja</a:t>
            </a:r>
            <a:r>
              <a:rPr lang="en-US" dirty="0">
                <a:solidFill>
                  <a:srgbClr val="FFFFFF"/>
                </a:solidFill>
              </a:rPr>
              <a:t> za </a:t>
            </a:r>
            <a:r>
              <a:rPr lang="en-US" dirty="0" err="1">
                <a:solidFill>
                  <a:srgbClr val="FFFFFF"/>
                </a:solidFill>
              </a:rPr>
              <a:t>smanjenje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emisije</a:t>
            </a:r>
            <a:r>
              <a:rPr lang="en-US" dirty="0">
                <a:solidFill>
                  <a:srgbClr val="FFFFFF"/>
                </a:solidFill>
              </a:rPr>
              <a:t> SO2 </a:t>
            </a:r>
            <a:r>
              <a:rPr lang="sr-Latn-ME" dirty="0">
                <a:solidFill>
                  <a:srgbClr val="FFFFFF"/>
                </a:solidFill>
              </a:rPr>
              <a:t>i </a:t>
            </a:r>
            <a:r>
              <a:rPr lang="en-US" dirty="0">
                <a:solidFill>
                  <a:srgbClr val="FFFFFF"/>
                </a:solidFill>
              </a:rPr>
              <a:t>NOX </a:t>
            </a:r>
            <a:r>
              <a:rPr lang="sr-Latn-ME" dirty="0">
                <a:solidFill>
                  <a:srgbClr val="FFFFFF"/>
                </a:solidFill>
              </a:rPr>
              <a:t>u </a:t>
            </a:r>
            <a:r>
              <a:rPr lang="en-US" dirty="0" err="1">
                <a:solidFill>
                  <a:srgbClr val="FFFFFF"/>
                </a:solidFill>
              </a:rPr>
              <a:t>postoje</a:t>
            </a:r>
            <a:r>
              <a:rPr lang="sr-Latn-ME" dirty="0">
                <a:solidFill>
                  <a:srgbClr val="FFFFFF"/>
                </a:solidFill>
              </a:rPr>
              <a:t>ć</a:t>
            </a:r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dirty="0" err="1">
                <a:solidFill>
                  <a:srgbClr val="FFFFFF"/>
                </a:solidFill>
              </a:rPr>
              <a:t>energetska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postrojenja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77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EA82FC-F709-336E-6251-87DECB828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630" b="53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2A4D63-AEF2-0DBA-E6F7-8E122A55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65200"/>
            <a:ext cx="1146891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HVALA NA PA</a:t>
            </a:r>
            <a:r>
              <a:rPr lang="sr-Latn-ME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Ž</a:t>
            </a:r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NJI!</a:t>
            </a:r>
          </a:p>
        </p:txBody>
      </p:sp>
    </p:spTree>
    <p:extLst>
      <p:ext uri="{BB962C8B-B14F-4D97-AF65-F5344CB8AC3E}">
        <p14:creationId xmlns:p14="http://schemas.microsoft.com/office/powerpoint/2010/main" val="390680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orest with many trees&#10;&#10;Description automatically generated">
            <a:extLst>
              <a:ext uri="{FF2B5EF4-FFF2-40B4-BE49-F238E27FC236}">
                <a16:creationId xmlns:a16="http://schemas.microsoft.com/office/drawing/2014/main" id="{74C5B6C0-1BCD-9BB0-9B76-96ED25419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650EF-B3AF-455C-0B29-79C67A93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 </a:t>
            </a:r>
            <a:r>
              <a:rPr lang="en-US" dirty="0" err="1">
                <a:solidFill>
                  <a:srgbClr val="FFFFFF"/>
                </a:solidFill>
              </a:rPr>
              <a:t>su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kisele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45AB-C2FE-99E0-47E1-89A62B59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Kisele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</a:t>
            </a:r>
            <a:r>
              <a:rPr lang="en-US" dirty="0" err="1">
                <a:solidFill>
                  <a:srgbClr val="FFFFFF"/>
                </a:solidFill>
              </a:rPr>
              <a:t>predstavljaju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jedan</a:t>
            </a:r>
            <a:r>
              <a:rPr lang="en-US" dirty="0">
                <a:solidFill>
                  <a:srgbClr val="FFFFFF"/>
                </a:solidFill>
              </a:rPr>
              <a:t> od </a:t>
            </a:r>
            <a:r>
              <a:rPr lang="en-US" dirty="0" err="1">
                <a:solidFill>
                  <a:srgbClr val="FFFFFF"/>
                </a:solidFill>
              </a:rPr>
              <a:t>glavni</a:t>
            </a:r>
            <a:r>
              <a:rPr lang="sr-Latn-ME" dirty="0">
                <a:solidFill>
                  <a:srgbClr val="FFFFFF"/>
                </a:solidFill>
              </a:rPr>
              <a:t>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uzroka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odumiranja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uma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veliki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izvor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zaga</a:t>
            </a:r>
            <a:r>
              <a:rPr lang="sr-Latn-ME" dirty="0">
                <a:solidFill>
                  <a:srgbClr val="FFFFFF"/>
                </a:solidFill>
              </a:rPr>
              <a:t>đ</a:t>
            </a:r>
            <a:r>
              <a:rPr lang="en-US" dirty="0" err="1">
                <a:solidFill>
                  <a:srgbClr val="FFFFFF"/>
                </a:solidFill>
              </a:rPr>
              <a:t>enja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 err="1">
                <a:solidFill>
                  <a:srgbClr val="FFFFFF"/>
                </a:solidFill>
              </a:rPr>
              <a:t>ivotne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sredine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One pos</a:t>
            </a:r>
            <a:r>
              <a:rPr lang="sr-Latn-ME" dirty="0">
                <a:solidFill>
                  <a:srgbClr val="FFFFFF"/>
                </a:solidFill>
              </a:rPr>
              <a:t>j</a:t>
            </a:r>
            <a:r>
              <a:rPr lang="en-US" dirty="0" err="1">
                <a:solidFill>
                  <a:srgbClr val="FFFFFF"/>
                </a:solidFill>
              </a:rPr>
              <a:t>eduju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visok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stepen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sumpor</a:t>
            </a:r>
            <a:r>
              <a:rPr lang="sr-Latn-ME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dioksida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azotnih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oskida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drugih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hemijskih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jedinjenja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koja</a:t>
            </a:r>
            <a:r>
              <a:rPr lang="en-US" dirty="0">
                <a:solidFill>
                  <a:srgbClr val="FFFFFF"/>
                </a:solidFill>
              </a:rPr>
              <a:t> se u </a:t>
            </a:r>
            <a:r>
              <a:rPr lang="en-US" dirty="0" err="1">
                <a:solidFill>
                  <a:srgbClr val="FFFFFF"/>
                </a:solidFill>
              </a:rPr>
              <a:t>dodiru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vodom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pretvaraju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en-US" dirty="0" err="1">
                <a:solidFill>
                  <a:srgbClr val="FFFFFF"/>
                </a:solidFill>
              </a:rPr>
              <a:t>kiselinu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42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smokestacks with smoke coming out of them&#10;&#10;Description automatically generated">
            <a:extLst>
              <a:ext uri="{FF2B5EF4-FFF2-40B4-BE49-F238E27FC236}">
                <a16:creationId xmlns:a16="http://schemas.microsoft.com/office/drawing/2014/main" id="{2FC57ED5-CF66-9F6E-35F8-6677471B6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654B-DAB8-BC7F-2A46-F1C8EDBA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Uzro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 err="1">
                <a:solidFill>
                  <a:srgbClr val="FFFFFF"/>
                </a:solidFill>
              </a:rPr>
              <a:t>nici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DA80-967D-4FCD-AF3E-AC95CF35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Glavni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uzro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 err="1">
                <a:solidFill>
                  <a:srgbClr val="FFFFFF"/>
                </a:solidFill>
              </a:rPr>
              <a:t>nici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kiselih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dirty="0" err="1">
                <a:solidFill>
                  <a:srgbClr val="FFFFFF"/>
                </a:solidFill>
              </a:rPr>
              <a:t>su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termoelektrane</a:t>
            </a:r>
            <a:r>
              <a:rPr lang="en-US" dirty="0">
                <a:solidFill>
                  <a:srgbClr val="FFFFFF"/>
                </a:solidFill>
              </a:rPr>
              <a:t>, dim </a:t>
            </a:r>
            <a:r>
              <a:rPr lang="en-US" dirty="0" err="1">
                <a:solidFill>
                  <a:srgbClr val="FFFFFF"/>
                </a:solidFill>
              </a:rPr>
              <a:t>kao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posledica</a:t>
            </a:r>
            <a:r>
              <a:rPr lang="en-US" dirty="0">
                <a:solidFill>
                  <a:srgbClr val="FFFFFF"/>
                </a:solidFill>
              </a:rPr>
              <a:t> gr</a:t>
            </a:r>
            <a:r>
              <a:rPr lang="sr-Latn-ME" dirty="0">
                <a:solidFill>
                  <a:srgbClr val="FFFFFF"/>
                </a:solidFill>
              </a:rPr>
              <a:t>i</a:t>
            </a:r>
            <a:r>
              <a:rPr lang="en-US" dirty="0" err="1">
                <a:solidFill>
                  <a:srgbClr val="FFFFFF"/>
                </a:solidFill>
              </a:rPr>
              <a:t>janja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izduvni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gasovi</a:t>
            </a:r>
            <a:r>
              <a:rPr lang="en-US" dirty="0">
                <a:solidFill>
                  <a:srgbClr val="FFFFFF"/>
                </a:solidFill>
              </a:rPr>
              <a:t> koji se </a:t>
            </a:r>
            <a:r>
              <a:rPr lang="en-US" dirty="0" err="1">
                <a:solidFill>
                  <a:srgbClr val="FFFFFF"/>
                </a:solidFill>
              </a:rPr>
              <a:t>stvaraju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en-US" dirty="0" err="1">
                <a:solidFill>
                  <a:srgbClr val="FFFFFF"/>
                </a:solidFill>
              </a:rPr>
              <a:t>saobra</a:t>
            </a:r>
            <a:r>
              <a:rPr lang="sr-Latn-ME" dirty="0">
                <a:solidFill>
                  <a:srgbClr val="FFFFFF"/>
                </a:solidFill>
              </a:rPr>
              <a:t>ć</a:t>
            </a:r>
            <a:r>
              <a:rPr lang="en-US" dirty="0" err="1">
                <a:solidFill>
                  <a:srgbClr val="FFFFFF"/>
                </a:solidFill>
              </a:rPr>
              <a:t>aju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Kisele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obi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>
                <a:solidFill>
                  <a:srgbClr val="FFFFFF"/>
                </a:solidFill>
              </a:rPr>
              <a:t>no </a:t>
            </a:r>
            <a:r>
              <a:rPr lang="en-US" dirty="0" err="1">
                <a:solidFill>
                  <a:srgbClr val="FFFFFF"/>
                </a:solidFill>
              </a:rPr>
              <a:t>izazivaju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tete </a:t>
            </a:r>
            <a:r>
              <a:rPr lang="en-US" dirty="0" err="1">
                <a:solidFill>
                  <a:srgbClr val="FFFFFF"/>
                </a:solidFill>
              </a:rPr>
              <a:t>daleko</a:t>
            </a:r>
            <a:r>
              <a:rPr lang="en-US" dirty="0">
                <a:solidFill>
                  <a:srgbClr val="FFFFFF"/>
                </a:solidFill>
              </a:rPr>
              <a:t> od </a:t>
            </a:r>
            <a:r>
              <a:rPr lang="en-US" dirty="0" err="1">
                <a:solidFill>
                  <a:srgbClr val="FFFFFF"/>
                </a:solidFill>
              </a:rPr>
              <a:t>svojih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stvarnih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izvora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Dok je </a:t>
            </a:r>
            <a:r>
              <a:rPr lang="en-US" dirty="0" err="1">
                <a:solidFill>
                  <a:srgbClr val="FFFFFF"/>
                </a:solidFill>
              </a:rPr>
              <a:t>uobi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 err="1">
                <a:solidFill>
                  <a:srgbClr val="FFFFFF"/>
                </a:solidFill>
              </a:rPr>
              <a:t>ajena</a:t>
            </a:r>
            <a:r>
              <a:rPr lang="en-US" dirty="0">
                <a:solidFill>
                  <a:srgbClr val="FFFFFF"/>
                </a:solidFill>
              </a:rPr>
              <a:t> pH </a:t>
            </a:r>
            <a:r>
              <a:rPr lang="en-US" dirty="0" err="1">
                <a:solidFill>
                  <a:srgbClr val="FFFFFF"/>
                </a:solidFill>
              </a:rPr>
              <a:t>vrijednost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</a:t>
            </a:r>
            <a:r>
              <a:rPr lang="en-US" dirty="0" err="1">
                <a:solidFill>
                  <a:srgbClr val="FFFFFF"/>
                </a:solidFill>
              </a:rPr>
              <a:t>oko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u="sng" dirty="0">
                <a:solidFill>
                  <a:srgbClr val="FFFFFF"/>
                </a:solidFill>
              </a:rPr>
              <a:t>5,5</a:t>
            </a:r>
            <a:r>
              <a:rPr lang="sr-Latn-ME" u="sng" dirty="0">
                <a:solidFill>
                  <a:srgbClr val="FFFFFF"/>
                </a:solidFill>
              </a:rPr>
              <a:t>,</a:t>
            </a:r>
          </a:p>
          <a:p>
            <a:pPr marL="0" indent="0">
              <a:buNone/>
            </a:pPr>
            <a:r>
              <a:rPr lang="sr-Latn-ME" dirty="0">
                <a:solidFill>
                  <a:srgbClr val="FFFFFF"/>
                </a:solidFill>
              </a:rPr>
              <a:t>   </a:t>
            </a:r>
            <a:r>
              <a:rPr lang="en-US" dirty="0">
                <a:solidFill>
                  <a:srgbClr val="FFFFFF"/>
                </a:solidFill>
              </a:rPr>
              <a:t>pH </a:t>
            </a:r>
            <a:r>
              <a:rPr lang="en-US" dirty="0" err="1">
                <a:solidFill>
                  <a:srgbClr val="FFFFFF"/>
                </a:solidFill>
              </a:rPr>
              <a:t>vrijednost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kisele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je </a:t>
            </a:r>
            <a:r>
              <a:rPr lang="en-US" dirty="0" err="1">
                <a:solidFill>
                  <a:srgbClr val="FFFFFF"/>
                </a:solidFill>
              </a:rPr>
              <a:t>izmedju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u="sng" dirty="0">
                <a:solidFill>
                  <a:srgbClr val="FFFFFF"/>
                </a:solidFill>
              </a:rPr>
              <a:t>4 </a:t>
            </a:r>
            <a:r>
              <a:rPr lang="en-US" u="sng" dirty="0" err="1">
                <a:solidFill>
                  <a:srgbClr val="FFFFFF"/>
                </a:solidFill>
              </a:rPr>
              <a:t>i</a:t>
            </a:r>
            <a:r>
              <a:rPr lang="en-US" u="sng" dirty="0">
                <a:solidFill>
                  <a:srgbClr val="FFFFFF"/>
                </a:solidFill>
              </a:rPr>
              <a:t> 4,5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73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uilding with a dome in the background&#10;&#10;Description automatically generated">
            <a:extLst>
              <a:ext uri="{FF2B5EF4-FFF2-40B4-BE49-F238E27FC236}">
                <a16:creationId xmlns:a16="http://schemas.microsoft.com/office/drawing/2014/main" id="{ACA24283-4E97-0E22-8134-935F9F3910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4CDE2B-53CE-732B-EB60-573E2D04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tetne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posledice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2482-73A6-2624-B1FB-F27379CE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Zagađenje voda predstavlja najveći problem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Zaga</a:t>
            </a:r>
            <a:r>
              <a:rPr lang="sr-Latn-ME" dirty="0">
                <a:solidFill>
                  <a:srgbClr val="FFFFFF"/>
                </a:solidFill>
              </a:rPr>
              <a:t>đ</a:t>
            </a:r>
            <a:r>
              <a:rPr lang="en-US" dirty="0" err="1">
                <a:solidFill>
                  <a:srgbClr val="FFFFFF"/>
                </a:solidFill>
              </a:rPr>
              <a:t>enje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vazduha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kiselim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ama </a:t>
            </a:r>
            <a:r>
              <a:rPr lang="en-US" dirty="0" err="1">
                <a:solidFill>
                  <a:srgbClr val="FFFFFF"/>
                </a:solidFill>
              </a:rPr>
              <a:t>prenosi</a:t>
            </a:r>
            <a:r>
              <a:rPr lang="en-US" dirty="0">
                <a:solidFill>
                  <a:srgbClr val="FFFFFF"/>
                </a:solidFill>
              </a:rPr>
              <a:t> se do </a:t>
            </a:r>
            <a:r>
              <a:rPr lang="en-US" dirty="0" err="1">
                <a:solidFill>
                  <a:srgbClr val="FFFFFF"/>
                </a:solidFill>
              </a:rPr>
              <a:t>zemlje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sliva</a:t>
            </a:r>
            <a:r>
              <a:rPr lang="en-US" dirty="0">
                <a:solidFill>
                  <a:srgbClr val="FFFFFF"/>
                </a:solidFill>
              </a:rPr>
              <a:t> se u </a:t>
            </a:r>
            <a:r>
              <a:rPr lang="en-US" dirty="0" err="1">
                <a:solidFill>
                  <a:srgbClr val="FFFFFF"/>
                </a:solidFill>
              </a:rPr>
              <a:t>povr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inke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podzemne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vodene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tokove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Kisele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</a:t>
            </a:r>
            <a:r>
              <a:rPr lang="en-US" dirty="0" err="1">
                <a:solidFill>
                  <a:srgbClr val="FFFFFF"/>
                </a:solidFill>
              </a:rPr>
              <a:t>su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jedan</a:t>
            </a:r>
            <a:r>
              <a:rPr lang="en-US" dirty="0">
                <a:solidFill>
                  <a:srgbClr val="FFFFFF"/>
                </a:solidFill>
              </a:rPr>
              <a:t> od </a:t>
            </a:r>
            <a:r>
              <a:rPr lang="en-US" dirty="0" err="1">
                <a:solidFill>
                  <a:srgbClr val="FFFFFF"/>
                </a:solidFill>
              </a:rPr>
              <a:t>glavnih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razloga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smanjenja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zaliha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pitke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sv</a:t>
            </a:r>
            <a:r>
              <a:rPr lang="sr-Latn-ME" dirty="0">
                <a:solidFill>
                  <a:srgbClr val="FFFFFF"/>
                </a:solidFill>
              </a:rPr>
              <a:t>j</a:t>
            </a:r>
            <a:r>
              <a:rPr lang="en-US" dirty="0" err="1">
                <a:solidFill>
                  <a:srgbClr val="FFFFFF"/>
                </a:solidFill>
              </a:rPr>
              <a:t>etskom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nivou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veoma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ozbiljan</a:t>
            </a:r>
            <a:r>
              <a:rPr lang="en-US" dirty="0">
                <a:solidFill>
                  <a:srgbClr val="FFFFFF"/>
                </a:solidFill>
              </a:rPr>
              <a:t> problem.</a:t>
            </a:r>
          </a:p>
        </p:txBody>
      </p:sp>
    </p:spTree>
    <p:extLst>
      <p:ext uri="{BB962C8B-B14F-4D97-AF65-F5344CB8AC3E}">
        <p14:creationId xmlns:p14="http://schemas.microsoft.com/office/powerpoint/2010/main" val="2483231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fish swimming in a stream">
            <a:extLst>
              <a:ext uri="{FF2B5EF4-FFF2-40B4-BE49-F238E27FC236}">
                <a16:creationId xmlns:a16="http://schemas.microsoft.com/office/drawing/2014/main" id="{DD4EE0F9-14D7-C437-34FD-CDD290E90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2FD02-2538-EB5D-C69A-0D34A12C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tetne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posledice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4547-38C9-ADE3-CA10-9EB44038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Kisela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dirty="0" err="1">
                <a:solidFill>
                  <a:srgbClr val="FFFFFF"/>
                </a:solidFill>
              </a:rPr>
              <a:t>polako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zatruje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jezera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vodotokove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ugro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 err="1">
                <a:solidFill>
                  <a:srgbClr val="FFFFFF"/>
                </a:solidFill>
              </a:rPr>
              <a:t>avaju</a:t>
            </a:r>
            <a:r>
              <a:rPr lang="sr-Latn-ME" dirty="0">
                <a:solidFill>
                  <a:srgbClr val="FFFFFF"/>
                </a:solidFill>
              </a:rPr>
              <a:t>ć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biljni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 err="1">
                <a:solidFill>
                  <a:srgbClr val="FFFFFF"/>
                </a:solidFill>
              </a:rPr>
              <a:t>ivotinjs</a:t>
            </a:r>
            <a:r>
              <a:rPr lang="sr-Latn-ME" dirty="0">
                <a:solidFill>
                  <a:srgbClr val="FFFFFF"/>
                </a:solidFill>
              </a:rPr>
              <a:t>k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svijet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en-US" dirty="0" err="1">
                <a:solidFill>
                  <a:srgbClr val="FFFFFF"/>
                </a:solidFill>
              </a:rPr>
              <a:t>tim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krajevima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r>
              <a:rPr lang="en-US" dirty="0" err="1">
                <a:solidFill>
                  <a:srgbClr val="FFFFFF"/>
                </a:solidFill>
              </a:rPr>
              <a:t>Slaba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kiselina</a:t>
            </a:r>
            <a:r>
              <a:rPr lang="en-US" dirty="0">
                <a:solidFill>
                  <a:srgbClr val="FFFFFF"/>
                </a:solidFill>
              </a:rPr>
              <a:t> u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nici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>
                <a:solidFill>
                  <a:srgbClr val="FFFFFF"/>
                </a:solidFill>
              </a:rPr>
              <a:t>e da </a:t>
            </a:r>
            <a:r>
              <a:rPr lang="en-US" dirty="0" err="1">
                <a:solidFill>
                  <a:srgbClr val="FFFFFF"/>
                </a:solidFill>
              </a:rPr>
              <a:t>nagrize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kre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 err="1">
                <a:solidFill>
                  <a:srgbClr val="FFFFFF"/>
                </a:solidFill>
              </a:rPr>
              <a:t>njak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en-US" dirty="0" err="1">
                <a:solidFill>
                  <a:srgbClr val="FFFFFF"/>
                </a:solidFill>
              </a:rPr>
              <a:t>gra</a:t>
            </a:r>
            <a:r>
              <a:rPr lang="sr-Latn-ME" dirty="0">
                <a:solidFill>
                  <a:srgbClr val="FFFFFF"/>
                </a:solidFill>
              </a:rPr>
              <a:t>đ</a:t>
            </a:r>
            <a:r>
              <a:rPr lang="en-US" dirty="0" err="1">
                <a:solidFill>
                  <a:srgbClr val="FFFFFF"/>
                </a:solidFill>
              </a:rPr>
              <a:t>evinama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statuama</a:t>
            </a:r>
            <a:r>
              <a:rPr lang="sr-Latn-ME" dirty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jer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sr-Latn-ME" dirty="0">
                <a:solidFill>
                  <a:srgbClr val="FFFFFF"/>
                </a:solidFill>
              </a:rPr>
              <a:t>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baznog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sastava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71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et pavement with water droplets on it&#10;&#10;Description automatically generated">
            <a:extLst>
              <a:ext uri="{FF2B5EF4-FFF2-40B4-BE49-F238E27FC236}">
                <a16:creationId xmlns:a16="http://schemas.microsoft.com/office/drawing/2014/main" id="{CAA49D99-BDAF-A08A-305A-F493F377A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A3F027-2FD7-DEE5-A924-93BA7FDB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Globalne posledice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76912-815C-03D9-218D-E534073F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Kisele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po </a:t>
            </a:r>
            <a:r>
              <a:rPr lang="en-US" dirty="0" err="1">
                <a:solidFill>
                  <a:srgbClr val="FFFFFF"/>
                </a:solidFill>
              </a:rPr>
              <a:t>rekordno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niskim</a:t>
            </a:r>
            <a:r>
              <a:rPr lang="en-US" dirty="0">
                <a:solidFill>
                  <a:srgbClr val="FFFFFF"/>
                </a:solidFill>
              </a:rPr>
              <a:t> pH </a:t>
            </a:r>
            <a:r>
              <a:rPr lang="en-US" dirty="0" err="1">
                <a:solidFill>
                  <a:srgbClr val="FFFFFF"/>
                </a:solidFill>
              </a:rPr>
              <a:t>vr</a:t>
            </a:r>
            <a:r>
              <a:rPr lang="sr-Latn-ME" dirty="0">
                <a:solidFill>
                  <a:srgbClr val="FFFFFF"/>
                </a:solidFill>
              </a:rPr>
              <a:t>ij</a:t>
            </a:r>
            <a:r>
              <a:rPr lang="en-US" dirty="0" err="1">
                <a:solidFill>
                  <a:srgbClr val="FFFFFF"/>
                </a:solidFill>
              </a:rPr>
              <a:t>ednostima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zadesile</a:t>
            </a:r>
            <a:r>
              <a:rPr lang="sr-Latn-ME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sr-Latn-ME" dirty="0">
                <a:solidFill>
                  <a:srgbClr val="FFFFFF"/>
                </a:solidFill>
              </a:rPr>
              <a:t>-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SAD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1964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godine</a:t>
            </a:r>
            <a:r>
              <a:rPr lang="en-US" dirty="0">
                <a:solidFill>
                  <a:srgbClr val="FFFFFF"/>
                </a:solidFill>
              </a:rPr>
              <a:t>;</a:t>
            </a:r>
            <a:r>
              <a:rPr lang="sr-Latn-ME" dirty="0">
                <a:solidFill>
                  <a:srgbClr val="FFFFFF"/>
                </a:solidFill>
              </a:rPr>
              <a:t> p</a:t>
            </a:r>
            <a:r>
              <a:rPr lang="en-US" dirty="0">
                <a:solidFill>
                  <a:srgbClr val="FFFFFF"/>
                </a:solidFill>
              </a:rPr>
              <a:t>H </a:t>
            </a:r>
            <a:r>
              <a:rPr lang="en-US" dirty="0" err="1">
                <a:solidFill>
                  <a:srgbClr val="FFFFFF"/>
                </a:solidFill>
              </a:rPr>
              <a:t>vrednost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ove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</a:t>
            </a:r>
            <a:r>
              <a:rPr lang="en-US" dirty="0" err="1">
                <a:solidFill>
                  <a:srgbClr val="FFFFFF"/>
                </a:solidFill>
              </a:rPr>
              <a:t>iznosila</a:t>
            </a:r>
            <a:r>
              <a:rPr lang="en-US" dirty="0">
                <a:solidFill>
                  <a:srgbClr val="FFFFFF"/>
                </a:solidFill>
              </a:rPr>
              <a:t> je 2.1.</a:t>
            </a:r>
            <a:endParaRPr lang="sr-Latn-M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r-Latn-ME" dirty="0">
                <a:solidFill>
                  <a:srgbClr val="FFFFFF"/>
                </a:solidFill>
              </a:rPr>
              <a:t>-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Godine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1974 </a:t>
            </a:r>
            <a:r>
              <a:rPr lang="sr-Latn-ME" b="1" dirty="0">
                <a:solidFill>
                  <a:srgbClr val="FFFFFF"/>
                </a:solidFill>
              </a:rPr>
              <a:t>Š</a:t>
            </a:r>
            <a:r>
              <a:rPr lang="en-US" b="1" dirty="0" err="1">
                <a:solidFill>
                  <a:srgbClr val="FFFFFF"/>
                </a:solidFill>
              </a:rPr>
              <a:t>kotsku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je </a:t>
            </a:r>
            <a:r>
              <a:rPr lang="sr-Latn-ME" dirty="0">
                <a:solidFill>
                  <a:srgbClr val="FFFFFF"/>
                </a:solidFill>
              </a:rPr>
              <a:t>z</a:t>
            </a:r>
            <a:r>
              <a:rPr lang="en-US" dirty="0" err="1">
                <a:solidFill>
                  <a:srgbClr val="FFFFFF"/>
                </a:solidFill>
              </a:rPr>
              <a:t>adesio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sli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>
                <a:solidFill>
                  <a:srgbClr val="FFFFFF"/>
                </a:solidFill>
              </a:rPr>
              <a:t>an problem </a:t>
            </a:r>
            <a:r>
              <a:rPr lang="en-US" dirty="0" err="1">
                <a:solidFill>
                  <a:srgbClr val="FFFFFF"/>
                </a:solidFill>
              </a:rPr>
              <a:t>sa</a:t>
            </a:r>
            <a:r>
              <a:rPr lang="en-US" dirty="0">
                <a:solidFill>
                  <a:srgbClr val="FFFFFF"/>
                </a:solidFill>
              </a:rPr>
              <a:t> pH </a:t>
            </a:r>
            <a:r>
              <a:rPr lang="en-US" dirty="0" err="1">
                <a:solidFill>
                  <a:srgbClr val="FFFFFF"/>
                </a:solidFill>
              </a:rPr>
              <a:t>vredno</a:t>
            </a:r>
            <a:r>
              <a:rPr lang="sr-Latn-ME" dirty="0">
                <a:solidFill>
                  <a:srgbClr val="FFFFFF"/>
                </a:solidFill>
              </a:rPr>
              <a:t>šć</a:t>
            </a:r>
            <a:r>
              <a:rPr lang="en-US" dirty="0">
                <a:solidFill>
                  <a:srgbClr val="FFFFFF"/>
                </a:solidFill>
              </a:rPr>
              <a:t>u </a:t>
            </a:r>
            <a:r>
              <a:rPr lang="en-US" dirty="0" err="1">
                <a:solidFill>
                  <a:srgbClr val="FFFFFF"/>
                </a:solidFill>
              </a:rPr>
              <a:t>kisele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od 2,4.</a:t>
            </a:r>
          </a:p>
          <a:p>
            <a:r>
              <a:rPr lang="en-US" dirty="0">
                <a:solidFill>
                  <a:srgbClr val="FFFFFF"/>
                </a:solidFill>
              </a:rPr>
              <a:t>U </a:t>
            </a:r>
            <a:r>
              <a:rPr lang="en-US" dirty="0" err="1">
                <a:solidFill>
                  <a:srgbClr val="FFFFFF"/>
                </a:solidFill>
              </a:rPr>
              <a:t>Srbiji</a:t>
            </a:r>
            <a:r>
              <a:rPr lang="en-US" dirty="0">
                <a:solidFill>
                  <a:srgbClr val="FFFFFF"/>
                </a:solidFill>
              </a:rPr>
              <a:t> ,ta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 err="1">
                <a:solidFill>
                  <a:srgbClr val="FFFFFF"/>
                </a:solidFill>
              </a:rPr>
              <a:t>nije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sr-Latn-ME" dirty="0">
                <a:solidFill>
                  <a:srgbClr val="FFFFFF"/>
                </a:solidFill>
              </a:rPr>
              <a:t>B</a:t>
            </a:r>
            <a:r>
              <a:rPr lang="en-US" dirty="0" err="1">
                <a:solidFill>
                  <a:srgbClr val="FFFFFF"/>
                </a:solidFill>
              </a:rPr>
              <a:t>oru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vrijednost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kiselih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 err="1">
                <a:solidFill>
                  <a:srgbClr val="FFFFFF"/>
                </a:solidFill>
              </a:rPr>
              <a:t>esto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dosti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>
                <a:solidFill>
                  <a:srgbClr val="FFFFFF"/>
                </a:solidFill>
              </a:rPr>
              <a:t>e pH </a:t>
            </a:r>
            <a:r>
              <a:rPr lang="en-US" dirty="0" err="1">
                <a:solidFill>
                  <a:srgbClr val="FFFFFF"/>
                </a:solidFill>
              </a:rPr>
              <a:t>vrijednost</a:t>
            </a:r>
            <a:r>
              <a:rPr lang="en-US" dirty="0">
                <a:solidFill>
                  <a:srgbClr val="FFFFFF"/>
                </a:solidFill>
              </a:rPr>
              <a:t> 2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1704168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vase with dried flowers&#10;&#10;Description automatically generated">
            <a:extLst>
              <a:ext uri="{FF2B5EF4-FFF2-40B4-BE49-F238E27FC236}">
                <a16:creationId xmlns:a16="http://schemas.microsoft.com/office/drawing/2014/main" id="{C7BB27FD-6E1D-FC66-E4ED-D269F0782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60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36F394-F729-713A-638B-38C2E2EE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Uticaj </a:t>
            </a:r>
            <a:r>
              <a:rPr lang="sr-Latn-ME" dirty="0">
                <a:solidFill>
                  <a:srgbClr val="FFFFFF"/>
                </a:solidFill>
              </a:rPr>
              <a:t>k</a:t>
            </a:r>
            <a:r>
              <a:rPr lang="pt-BR" dirty="0">
                <a:solidFill>
                  <a:srgbClr val="FFFFFF"/>
                </a:solidFill>
              </a:rPr>
              <a:t>iselih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pt-BR" dirty="0">
                <a:solidFill>
                  <a:srgbClr val="FFFFFF"/>
                </a:solidFill>
              </a:rPr>
              <a:t>a na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pt-BR" dirty="0">
                <a:solidFill>
                  <a:srgbClr val="FFFFFF"/>
                </a:solidFill>
              </a:rPr>
              <a:t>ume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AF49-67AD-297A-8A32-B312ECD85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Sumporna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azotna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kiselina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imaju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negativno</a:t>
            </a:r>
            <a:r>
              <a:rPr lang="en-US" dirty="0">
                <a:solidFill>
                  <a:srgbClr val="FFFFFF"/>
                </a:solidFill>
              </a:rPr>
              <a:t> d</a:t>
            </a:r>
            <a:r>
              <a:rPr lang="sr-Latn-ME" dirty="0">
                <a:solidFill>
                  <a:srgbClr val="FFFFFF"/>
                </a:solidFill>
              </a:rPr>
              <a:t>j</a:t>
            </a:r>
            <a:r>
              <a:rPr lang="en-US" dirty="0" err="1">
                <a:solidFill>
                  <a:srgbClr val="FFFFFF"/>
                </a:solidFill>
              </a:rPr>
              <a:t>elovanje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naro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 err="1">
                <a:solidFill>
                  <a:srgbClr val="FFFFFF"/>
                </a:solidFill>
              </a:rPr>
              <a:t>ito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biljke</a:t>
            </a:r>
            <a:r>
              <a:rPr lang="sr-Latn-ME" dirty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remeti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proces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fotosinteze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to </a:t>
            </a:r>
            <a:r>
              <a:rPr lang="en-US" dirty="0" err="1">
                <a:solidFill>
                  <a:srgbClr val="FFFFFF"/>
                </a:solidFill>
              </a:rPr>
              <a:t>ima</a:t>
            </a:r>
            <a:r>
              <a:rPr lang="en-US" dirty="0">
                <a:solidFill>
                  <a:srgbClr val="FFFFFF"/>
                </a:solidFill>
              </a:rPr>
              <a:t> za </a:t>
            </a:r>
            <a:r>
              <a:rPr lang="en-US" dirty="0" err="1">
                <a:solidFill>
                  <a:srgbClr val="FFFFFF"/>
                </a:solidFill>
              </a:rPr>
              <a:t>posledicu</a:t>
            </a:r>
            <a:r>
              <a:rPr lang="en-US" dirty="0">
                <a:solidFill>
                  <a:srgbClr val="FFFFFF"/>
                </a:solidFill>
              </a:rPr>
              <a:t> o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te</a:t>
            </a:r>
            <a:r>
              <a:rPr lang="sr-Latn-ME" dirty="0">
                <a:solidFill>
                  <a:srgbClr val="FFFFFF"/>
                </a:solidFill>
              </a:rPr>
              <a:t>ć</a:t>
            </a:r>
            <a:r>
              <a:rPr lang="en-US" dirty="0" err="1">
                <a:solidFill>
                  <a:srgbClr val="FFFFFF"/>
                </a:solidFill>
              </a:rPr>
              <a:t>enja</a:t>
            </a:r>
            <a:r>
              <a:rPr lang="en-US" dirty="0">
                <a:solidFill>
                  <a:srgbClr val="FFFFFF"/>
                </a:solidFill>
              </a:rPr>
              <a:t> li</a:t>
            </a:r>
            <a:r>
              <a:rPr lang="sr-Latn-ME" dirty="0">
                <a:solidFill>
                  <a:srgbClr val="FFFFFF"/>
                </a:solidFill>
              </a:rPr>
              <a:t>šć</a:t>
            </a:r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odumiranje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uma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Kiselina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rastvara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hranljive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sastojke</a:t>
            </a:r>
            <a:r>
              <a:rPr lang="en-US" dirty="0">
                <a:solidFill>
                  <a:srgbClr val="FFFFFF"/>
                </a:solidFill>
              </a:rPr>
              <a:t> koji </a:t>
            </a:r>
            <a:r>
              <a:rPr lang="en-US" dirty="0" err="1">
                <a:solidFill>
                  <a:srgbClr val="FFFFFF"/>
                </a:solidFill>
              </a:rPr>
              <a:t>su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biljkama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potrebni</a:t>
            </a:r>
            <a:r>
              <a:rPr lang="en-US" dirty="0">
                <a:solidFill>
                  <a:srgbClr val="FFFFFF"/>
                </a:solidFill>
              </a:rPr>
              <a:t> za </a:t>
            </a:r>
            <a:r>
              <a:rPr lang="en-US" dirty="0" err="1">
                <a:solidFill>
                  <a:srgbClr val="FFFFFF"/>
                </a:solidFill>
              </a:rPr>
              <a:t>izgradnju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njihovih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ć</a:t>
            </a:r>
            <a:r>
              <a:rPr lang="en-US" dirty="0" err="1">
                <a:solidFill>
                  <a:srgbClr val="FFFFFF"/>
                </a:solidFill>
              </a:rPr>
              <a:t>elija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dosp</a:t>
            </a:r>
            <a:r>
              <a:rPr lang="sr-Latn-ME" dirty="0">
                <a:solidFill>
                  <a:srgbClr val="FFFFFF"/>
                </a:solidFill>
              </a:rPr>
              <a:t>ij</a:t>
            </a:r>
            <a:r>
              <a:rPr lang="en-US" dirty="0" err="1">
                <a:solidFill>
                  <a:srgbClr val="FFFFFF"/>
                </a:solidFill>
              </a:rPr>
              <a:t>eva</a:t>
            </a:r>
            <a:r>
              <a:rPr lang="en-US" dirty="0">
                <a:solidFill>
                  <a:srgbClr val="FFFFFF"/>
                </a:solidFill>
              </a:rPr>
              <a:t> u kor</a:t>
            </a:r>
            <a:r>
              <a:rPr lang="sr-Latn-ME" dirty="0">
                <a:solidFill>
                  <a:srgbClr val="FFFFFF"/>
                </a:solidFill>
              </a:rPr>
              <a:t>ij</a:t>
            </a:r>
            <a:r>
              <a:rPr lang="en-US" dirty="0" err="1">
                <a:solidFill>
                  <a:srgbClr val="FFFFFF"/>
                </a:solidFill>
              </a:rPr>
              <a:t>enje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li</a:t>
            </a:r>
            <a:r>
              <a:rPr lang="sr-Latn-ME" dirty="0">
                <a:solidFill>
                  <a:srgbClr val="FFFFFF"/>
                </a:solidFill>
              </a:rPr>
              <a:t>šć</a:t>
            </a:r>
            <a:r>
              <a:rPr lang="en-US" dirty="0">
                <a:solidFill>
                  <a:srgbClr val="FFFFFF"/>
                </a:solidFill>
              </a:rPr>
              <a:t>e </a:t>
            </a:r>
            <a:r>
              <a:rPr lang="en-US" dirty="0" err="1">
                <a:solidFill>
                  <a:srgbClr val="FFFFFF"/>
                </a:solidFill>
              </a:rPr>
              <a:t>oste</a:t>
            </a:r>
            <a:r>
              <a:rPr lang="sr-Latn-ME" dirty="0">
                <a:solidFill>
                  <a:srgbClr val="FFFFFF"/>
                </a:solidFill>
              </a:rPr>
              <a:t>ć</a:t>
            </a:r>
            <a:r>
              <a:rPr lang="en-US" dirty="0" err="1">
                <a:solidFill>
                  <a:srgbClr val="FFFFFF"/>
                </a:solidFill>
              </a:rPr>
              <a:t>uju</a:t>
            </a:r>
            <a:r>
              <a:rPr lang="sr-Latn-ME" dirty="0">
                <a:solidFill>
                  <a:srgbClr val="FFFFFF"/>
                </a:solidFill>
              </a:rPr>
              <a:t>ć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njihova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tkiva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Kiselim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ama se </a:t>
            </a:r>
            <a:r>
              <a:rPr lang="en-US" dirty="0" err="1">
                <a:solidFill>
                  <a:srgbClr val="FFFFFF"/>
                </a:solidFill>
              </a:rPr>
              <a:t>direktno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ugro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>
                <a:solidFill>
                  <a:srgbClr val="FFFFFF"/>
                </a:solidFill>
              </a:rPr>
              <a:t>ava </a:t>
            </a:r>
            <a:r>
              <a:rPr lang="en-US" dirty="0" err="1">
                <a:solidFill>
                  <a:srgbClr val="FFFFFF"/>
                </a:solidFill>
              </a:rPr>
              <a:t>njihovo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opra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ivanje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ili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razmno</a:t>
            </a:r>
            <a:r>
              <a:rPr lang="sr-Latn-ME" dirty="0">
                <a:solidFill>
                  <a:srgbClr val="FFFFFF"/>
                </a:solidFill>
              </a:rPr>
              <a:t>žava</a:t>
            </a:r>
            <a:r>
              <a:rPr lang="en-US" dirty="0" err="1">
                <a:solidFill>
                  <a:srgbClr val="FFFFFF"/>
                </a:solidFill>
              </a:rPr>
              <a:t>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to </a:t>
            </a:r>
            <a:r>
              <a:rPr lang="en-US" dirty="0" err="1">
                <a:solidFill>
                  <a:srgbClr val="FFFFFF"/>
                </a:solidFill>
              </a:rPr>
              <a:t>mo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>
                <a:solidFill>
                  <a:srgbClr val="FFFFFF"/>
                </a:solidFill>
              </a:rPr>
              <a:t>e </a:t>
            </a:r>
            <a:r>
              <a:rPr lang="en-US" dirty="0" err="1">
                <a:solidFill>
                  <a:srgbClr val="FFFFFF"/>
                </a:solidFill>
              </a:rPr>
              <a:t>dovesti</a:t>
            </a:r>
            <a:r>
              <a:rPr lang="en-US" dirty="0">
                <a:solidFill>
                  <a:srgbClr val="FFFFFF"/>
                </a:solidFill>
              </a:rPr>
              <a:t> do </a:t>
            </a:r>
            <a:r>
              <a:rPr lang="en-US" dirty="0" err="1">
                <a:solidFill>
                  <a:srgbClr val="FFFFFF"/>
                </a:solidFill>
              </a:rPr>
              <a:t>potpunog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istr</a:t>
            </a:r>
            <a:r>
              <a:rPr lang="sr-Latn-ME" dirty="0">
                <a:solidFill>
                  <a:srgbClr val="FFFFFF"/>
                </a:solidFill>
              </a:rPr>
              <a:t>e</a:t>
            </a:r>
            <a:r>
              <a:rPr lang="en-US" dirty="0" err="1">
                <a:solidFill>
                  <a:srgbClr val="FFFFFF"/>
                </a:solidFill>
              </a:rPr>
              <a:t>bljenja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takvih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vrsta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207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ield of trees&#10;&#10;Description automatically generated">
            <a:extLst>
              <a:ext uri="{FF2B5EF4-FFF2-40B4-BE49-F238E27FC236}">
                <a16:creationId xmlns:a16="http://schemas.microsoft.com/office/drawing/2014/main" id="{4150F73C-E9C6-D3F4-E193-232034AD1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39C2D-6137-9811-808A-88C04C83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Kisele</a:t>
            </a:r>
            <a:r>
              <a:rPr lang="en-US" dirty="0">
                <a:solidFill>
                  <a:srgbClr val="FFFFFF"/>
                </a:solidFill>
              </a:rPr>
              <a:t> ki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e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tetno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uti</a:t>
            </a:r>
            <a:r>
              <a:rPr lang="sr-Latn-ME" dirty="0">
                <a:solidFill>
                  <a:srgbClr val="FFFFFF"/>
                </a:solidFill>
              </a:rPr>
              <a:t>č</a:t>
            </a:r>
            <a:r>
              <a:rPr lang="en-US" dirty="0">
                <a:solidFill>
                  <a:srgbClr val="FFFFFF"/>
                </a:solidFill>
              </a:rPr>
              <a:t>u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ekosistem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to se </a:t>
            </a:r>
            <a:r>
              <a:rPr lang="en-US" dirty="0" err="1">
                <a:solidFill>
                  <a:srgbClr val="FFFFFF"/>
                </a:solidFill>
              </a:rPr>
              <a:t>ogleda</a:t>
            </a:r>
            <a:r>
              <a:rPr lang="en-US" dirty="0">
                <a:solidFill>
                  <a:srgbClr val="FFFFFF"/>
                </a:solidFill>
              </a:rPr>
              <a:t> 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B5EDF-0DD7-A329-B8AC-C401A60E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Zakiseljavanju</a:t>
            </a:r>
            <a:r>
              <a:rPr lang="en-US" dirty="0">
                <a:solidFill>
                  <a:srgbClr val="FFFFFF"/>
                </a:solidFill>
              </a:rPr>
              <a:t> r</a:t>
            </a:r>
            <a:r>
              <a:rPr lang="sr-Latn-ME" dirty="0">
                <a:solidFill>
                  <a:srgbClr val="FFFFFF"/>
                </a:solidFill>
              </a:rPr>
              <a:t>ij</a:t>
            </a:r>
            <a:r>
              <a:rPr lang="en-US" dirty="0">
                <a:solidFill>
                  <a:srgbClr val="FFFFFF"/>
                </a:solidFill>
              </a:rPr>
              <a:t>eka</a:t>
            </a:r>
            <a:r>
              <a:rPr lang="sr-Latn-ME" dirty="0">
                <a:solidFill>
                  <a:srgbClr val="FFFFFF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jezera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povr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inskih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to </a:t>
            </a:r>
            <a:r>
              <a:rPr lang="en-US" dirty="0" err="1">
                <a:solidFill>
                  <a:srgbClr val="FFFFFF"/>
                </a:solidFill>
              </a:rPr>
              <a:t>uni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tava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vodene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biljke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 err="1">
                <a:solidFill>
                  <a:srgbClr val="FFFFFF"/>
                </a:solidFill>
              </a:rPr>
              <a:t>ivotinje</a:t>
            </a:r>
            <a:r>
              <a:rPr lang="en-US" dirty="0">
                <a:solidFill>
                  <a:srgbClr val="FFFFFF"/>
                </a:solidFill>
              </a:rPr>
              <a:t> .</a:t>
            </a:r>
          </a:p>
          <a:p>
            <a:r>
              <a:rPr lang="en-US" dirty="0">
                <a:solidFill>
                  <a:srgbClr val="FFFFFF"/>
                </a:solidFill>
              </a:rPr>
              <a:t>Uni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tavanje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 err="1">
                <a:solidFill>
                  <a:srgbClr val="FFFFFF"/>
                </a:solidFill>
              </a:rPr>
              <a:t>umskih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kompleksa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druge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vegetacije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r>
              <a:rPr lang="en-US" dirty="0" err="1">
                <a:solidFill>
                  <a:srgbClr val="FFFFFF"/>
                </a:solidFill>
              </a:rPr>
              <a:t>Indirektni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uticaj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zdravlje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ljudi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6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and white molecule&#10;&#10;Description automatically generated">
            <a:extLst>
              <a:ext uri="{FF2B5EF4-FFF2-40B4-BE49-F238E27FC236}">
                <a16:creationId xmlns:a16="http://schemas.microsoft.com/office/drawing/2014/main" id="{C6AF7CE0-E8FE-C623-E6E6-476FDF262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3E568-9BB9-EF5E-DE94-9EE3E0C3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Uticaj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k</a:t>
            </a:r>
            <a:r>
              <a:rPr lang="en-US" dirty="0" err="1">
                <a:solidFill>
                  <a:srgbClr val="FFFFFF"/>
                </a:solidFill>
              </a:rPr>
              <a:t>iselih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k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sr-Latn-ME" dirty="0">
                <a:solidFill>
                  <a:srgbClr val="FFFFFF"/>
                </a:solidFill>
              </a:rPr>
              <a:t>š</a:t>
            </a:r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l</a:t>
            </a:r>
            <a:r>
              <a:rPr lang="en-US" dirty="0" err="1">
                <a:solidFill>
                  <a:srgbClr val="FFFFFF"/>
                </a:solidFill>
              </a:rPr>
              <a:t>jude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sr-Latn-ME" dirty="0">
                <a:solidFill>
                  <a:srgbClr val="FFFFFF"/>
                </a:solidFill>
              </a:rPr>
              <a:t>ž</a:t>
            </a:r>
            <a:r>
              <a:rPr lang="en-US" dirty="0" err="1">
                <a:solidFill>
                  <a:srgbClr val="FFFFFF"/>
                </a:solidFill>
              </a:rPr>
              <a:t>ivotinje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881FC-79AF-FFF6-6445-4918896D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98238"/>
            <a:ext cx="10822969" cy="231486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Kod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ljudi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sr-Latn-ME" sz="3200" dirty="0">
                <a:solidFill>
                  <a:srgbClr val="FFFFFF"/>
                </a:solidFill>
              </a:rPr>
              <a:t>ž</a:t>
            </a:r>
            <a:r>
              <a:rPr lang="en-US" sz="3200" dirty="0" err="1">
                <a:solidFill>
                  <a:srgbClr val="FFFFFF"/>
                </a:solidFill>
              </a:rPr>
              <a:t>ivotinja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kisela</a:t>
            </a:r>
            <a:r>
              <a:rPr lang="en-US" sz="3200" dirty="0">
                <a:solidFill>
                  <a:srgbClr val="FFFFFF"/>
                </a:solidFill>
              </a:rPr>
              <a:t> ki</a:t>
            </a:r>
            <a:r>
              <a:rPr lang="sr-Latn-ME" sz="3200" dirty="0">
                <a:solidFill>
                  <a:srgbClr val="FFFFFF"/>
                </a:solidFill>
              </a:rPr>
              <a:t>š</a:t>
            </a:r>
            <a:r>
              <a:rPr lang="en-US" sz="3200" dirty="0">
                <a:solidFill>
                  <a:srgbClr val="FFFFFF"/>
                </a:solidFill>
              </a:rPr>
              <a:t>a </a:t>
            </a:r>
            <a:r>
              <a:rPr lang="en-US" sz="3200" dirty="0" err="1">
                <a:solidFill>
                  <a:srgbClr val="FFFFFF"/>
                </a:solidFill>
              </a:rPr>
              <a:t>mo</a:t>
            </a:r>
            <a:r>
              <a:rPr lang="sr-Latn-ME" sz="3200" dirty="0">
                <a:solidFill>
                  <a:srgbClr val="FFFFFF"/>
                </a:solidFill>
              </a:rPr>
              <a:t>ž</a:t>
            </a:r>
            <a:r>
              <a:rPr lang="en-US" sz="3200" dirty="0">
                <a:solidFill>
                  <a:srgbClr val="FFFFFF"/>
                </a:solidFill>
              </a:rPr>
              <a:t>e </a:t>
            </a:r>
            <a:r>
              <a:rPr lang="en-US" sz="3200" dirty="0" err="1">
                <a:solidFill>
                  <a:srgbClr val="FFFFFF"/>
                </a:solidFill>
              </a:rPr>
              <a:t>dovesti</a:t>
            </a:r>
            <a:r>
              <a:rPr lang="en-US" sz="3200" dirty="0">
                <a:solidFill>
                  <a:srgbClr val="FFFFFF"/>
                </a:solidFill>
              </a:rPr>
              <a:t> do </a:t>
            </a:r>
            <a:r>
              <a:rPr lang="en-US" sz="3200" dirty="0" err="1">
                <a:solidFill>
                  <a:srgbClr val="FFFFFF"/>
                </a:solidFill>
              </a:rPr>
              <a:t>raznih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ekcema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na</a:t>
            </a:r>
            <a:r>
              <a:rPr lang="en-US" sz="3200" dirty="0">
                <a:solidFill>
                  <a:srgbClr val="FFFFFF"/>
                </a:solidFill>
              </a:rPr>
              <a:t> ko</a:t>
            </a:r>
            <a:r>
              <a:rPr lang="sr-Latn-ME" sz="3200" dirty="0">
                <a:solidFill>
                  <a:srgbClr val="FFFFFF"/>
                </a:solidFill>
              </a:rPr>
              <a:t>ž</a:t>
            </a:r>
            <a:r>
              <a:rPr lang="en-US" sz="3200" dirty="0" err="1">
                <a:solidFill>
                  <a:srgbClr val="FFFFFF"/>
                </a:solidFill>
              </a:rPr>
              <a:t>i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opekotina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svega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ostalog</a:t>
            </a:r>
            <a:r>
              <a:rPr lang="sr-Latn-ME" sz="3200" dirty="0">
                <a:solidFill>
                  <a:srgbClr val="FFFFFF"/>
                </a:solidFill>
              </a:rPr>
              <a:t>,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sr-Latn-ME" sz="3200" dirty="0">
                <a:solidFill>
                  <a:srgbClr val="FFFFFF"/>
                </a:solidFill>
              </a:rPr>
              <a:t>š</a:t>
            </a:r>
            <a:r>
              <a:rPr lang="en-US" sz="3200" dirty="0">
                <a:solidFill>
                  <a:srgbClr val="FFFFFF"/>
                </a:solidFill>
              </a:rPr>
              <a:t>to </a:t>
            </a:r>
            <a:r>
              <a:rPr lang="en-US" sz="3200" dirty="0" err="1">
                <a:solidFill>
                  <a:srgbClr val="FFFFFF"/>
                </a:solidFill>
              </a:rPr>
              <a:t>donosi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sr-Latn-ME" sz="3200" dirty="0">
                <a:solidFill>
                  <a:srgbClr val="FFFFFF"/>
                </a:solidFill>
              </a:rPr>
              <a:t>i </a:t>
            </a:r>
            <a:r>
              <a:rPr lang="en-US" sz="3200" dirty="0" err="1">
                <a:solidFill>
                  <a:srgbClr val="FFFFFF"/>
                </a:solidFill>
              </a:rPr>
              <a:t>direktno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stavljanje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otrovnih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kiselina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kao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sr-Latn-ME" sz="3200" dirty="0">
                <a:solidFill>
                  <a:srgbClr val="FFFFFF"/>
                </a:solidFill>
              </a:rPr>
              <a:t>š</a:t>
            </a:r>
            <a:r>
              <a:rPr lang="en-US" sz="3200" dirty="0">
                <a:solidFill>
                  <a:srgbClr val="FFFFFF"/>
                </a:solidFill>
              </a:rPr>
              <a:t>to </a:t>
            </a:r>
            <a:r>
              <a:rPr lang="en-US" sz="3200" dirty="0" err="1">
                <a:solidFill>
                  <a:srgbClr val="FFFFFF"/>
                </a:solidFill>
              </a:rPr>
              <a:t>su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sumporna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azotna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na</a:t>
            </a:r>
            <a:r>
              <a:rPr lang="en-US" sz="3200" dirty="0">
                <a:solidFill>
                  <a:srgbClr val="FFFFFF"/>
                </a:solidFill>
              </a:rPr>
              <a:t> ko</a:t>
            </a:r>
            <a:r>
              <a:rPr lang="sr-Latn-ME" sz="3200" dirty="0">
                <a:solidFill>
                  <a:srgbClr val="FFFFFF"/>
                </a:solidFill>
              </a:rPr>
              <a:t>ž</a:t>
            </a:r>
            <a:r>
              <a:rPr lang="en-US" sz="3200" dirty="0">
                <a:solidFill>
                  <a:srgbClr val="FFFFFF"/>
                </a:solidFill>
              </a:rPr>
              <a:t>u.</a:t>
            </a:r>
          </a:p>
        </p:txBody>
      </p:sp>
    </p:spTree>
    <p:extLst>
      <p:ext uri="{BB962C8B-B14F-4D97-AF65-F5344CB8AC3E}">
        <p14:creationId xmlns:p14="http://schemas.microsoft.com/office/powerpoint/2010/main" val="2525095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615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Kisele kiše</vt:lpstr>
      <vt:lpstr>Sta su kisele kiše?</vt:lpstr>
      <vt:lpstr>Uzročnici</vt:lpstr>
      <vt:lpstr>Štetne posledice </vt:lpstr>
      <vt:lpstr>Štetne posledice</vt:lpstr>
      <vt:lpstr>Globalne posledice</vt:lpstr>
      <vt:lpstr>Uticaj kiselih kiša na šume </vt:lpstr>
      <vt:lpstr>Kisele kiše štetno utiču na ekosistem, što se ogleda u:</vt:lpstr>
      <vt:lpstr>Uticaj kiselih kiša na ljude i životinje</vt:lpstr>
      <vt:lpstr>Smanjenje emisije kiselih kiša ostvaruje se: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Kisele Kise</dc:title>
  <dc:creator>Radovan Milović</dc:creator>
  <cp:lastModifiedBy>Milenka Rajković</cp:lastModifiedBy>
  <cp:revision>15</cp:revision>
  <dcterms:created xsi:type="dcterms:W3CDTF">2024-02-01T17:57:41Z</dcterms:created>
  <dcterms:modified xsi:type="dcterms:W3CDTF">2024-02-04T14:51:24Z</dcterms:modified>
</cp:coreProperties>
</file>