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60" r:id="rId6"/>
    <p:sldId id="268" r:id="rId7"/>
    <p:sldId id="263" r:id="rId8"/>
    <p:sldId id="264" r:id="rId9"/>
    <p:sldId id="266" r:id="rId10"/>
    <p:sldId id="269" r:id="rId11"/>
    <p:sldId id="259" r:id="rId12"/>
    <p:sldId id="261" r:id="rId13"/>
    <p:sldId id="265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82" autoAdjust="0"/>
    <p:restoredTop sz="93741" autoAdjust="0"/>
  </p:normalViewPr>
  <p:slideViewPr>
    <p:cSldViewPr snapToGrid="0">
      <p:cViewPr varScale="1">
        <p:scale>
          <a:sx n="77" d="100"/>
          <a:sy n="77" d="100"/>
        </p:scale>
        <p:origin x="-120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70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461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7737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25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3210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057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85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02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4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6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588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810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90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15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64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86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84A4-04B3-4CC8-A51E-30B21BDC64A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7FE229-2133-4817-A266-54283E989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17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stetoskop.info/maligne-bolesti-i-tumori/rak-jednjaka-karcinom-jednjak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19ED1-40B7-03F5-B893-93452641C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b="1" dirty="0"/>
              <a:t>ŠTETNE POSLEDICE UPOTREBE SNUSA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AA087D-1ADD-A83B-7313-AB45C9DD6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/>
              <a:t>JU Srednja stručna škola - Nikšić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839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Može doći do povraćanja krvi ukoliko se vrećica snusa proguta.</a:t>
            </a:r>
          </a:p>
          <a:p>
            <a:endParaRPr lang="sr-Latn-RS" dirty="0" smtClean="0"/>
          </a:p>
          <a:p>
            <a:r>
              <a:rPr lang="sr-Latn-RS" dirty="0" smtClean="0"/>
              <a:t>Naročito ako se koristi zajedno sa alkoholom, zato što dolazi do određenih hemijskih reakcija u nezrelom organizmu.</a:t>
            </a:r>
            <a:endParaRPr lang="en-US" dirty="0" smtClean="0"/>
          </a:p>
          <a:p>
            <a:r>
              <a:rPr lang="sr-Latn-RS" dirty="0" smtClean="0"/>
              <a:t>Studija na skoro 10.000 švedskih muških građevinskih radnika otkrila je statistički značajan porast karcinoma usne šupljine i ždrijela među svakodnevnim korisnicima snusa.</a:t>
            </a:r>
          </a:p>
          <a:p>
            <a:r>
              <a:rPr lang="sr-Latn-RS" dirty="0" smtClean="0"/>
              <a:t>Druga studija izvještava o 16 slučajeva raka usne šupljine među korisnicima snusa. </a:t>
            </a: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1026" name="AutoShape 2" descr="Hemoptiza (krv u iskašljaju) - bolesti i stanja | vasezdravlj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emoptiza (krv u iskašljaju) - bolesti i stanja | vasezdravlj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60" y="308919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EF8CE-7B0E-59EF-6FA4-233608254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304800"/>
            <a:ext cx="9570806" cy="3777622"/>
          </a:xfrm>
        </p:spPr>
        <p:txBody>
          <a:bodyPr>
            <a:normAutofit/>
          </a:bodyPr>
          <a:lstStyle/>
          <a:p>
            <a:r>
              <a:rPr lang="sr-Latn-ME" sz="2000" dirty="0"/>
              <a:t>Posle otprilike tri godine kontinuirane upotrebe može da izazove rak usne duplje, a posle pet godina sigurno izaziva, zatim rak grla, ždrela, želuca i pankreasa. Pored toga, vrlo je opasan za kardiovaskularni sistem, jer ima jako visoke koncentracije nikotina.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A013C1-62FF-445B-FFCB-5B130C70034F}"/>
              </a:ext>
            </a:extLst>
          </p:cNvPr>
          <p:cNvSpPr txBox="1"/>
          <p:nvPr/>
        </p:nvSpPr>
        <p:spPr>
          <a:xfrm>
            <a:off x="518416" y="1664411"/>
            <a:ext cx="2239767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ME" dirty="0"/>
              <a:t>Poslije tri godine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DAC96D-1145-868D-3462-467CA018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8902"/>
            <a:ext cx="5716266" cy="3852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72A7D6-93F1-A069-66E4-7D71CD12DA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40" t="-5144" r="7579" b="5144"/>
          <a:stretch/>
        </p:blipFill>
        <p:spPr>
          <a:xfrm>
            <a:off x="247811" y="2300988"/>
            <a:ext cx="5308357" cy="3938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128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8DA9D-2C93-723A-28FD-8E6CBD6F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282" y="662932"/>
            <a:ext cx="3910617" cy="567692"/>
          </a:xfrm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sr-Latn-ME" dirty="0"/>
              <a:t>Posle pet godina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44E4BE-8418-CABC-577B-D83C035D6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0" y="2126751"/>
            <a:ext cx="4324808" cy="3632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E08541-33C4-54A8-4115-C27E4FBD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04" y="2393879"/>
            <a:ext cx="6546486" cy="3273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76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C323E2-A9BD-F280-8442-083B56DB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92" y="624110"/>
            <a:ext cx="2359219" cy="846288"/>
          </a:xfrm>
        </p:spPr>
        <p:txBody>
          <a:bodyPr/>
          <a:lstStyle/>
          <a:p>
            <a:r>
              <a:rPr lang="sr-Latn-ME" b="1" dirty="0"/>
              <a:t>Iskustva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0CCD0E-47EF-D59E-BCCE-23FD9861E1D0}"/>
              </a:ext>
            </a:extLst>
          </p:cNvPr>
          <p:cNvSpPr txBox="1"/>
          <p:nvPr/>
        </p:nvSpPr>
        <p:spPr>
          <a:xfrm>
            <a:off x="2346592" y="1470398"/>
            <a:ext cx="9273480" cy="39703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"</a:t>
            </a:r>
            <a:r>
              <a:rPr lang="sr-Latn-ME" sz="2800" dirty="0"/>
              <a:t>Snus" sam počeo da koristim kada sam bio treća godina srednje škole. Pušač sam i koristio sam ga dva do tri puta dnevno. </a:t>
            </a:r>
          </a:p>
          <a:p>
            <a:r>
              <a:rPr lang="sr-Latn-ME" sz="2800" dirty="0"/>
              <a:t>To je bila vrsta malaksalosti, kao da mi celo telo naglo oslabi. Imao sam i mučnine. </a:t>
            </a:r>
          </a:p>
          <a:p>
            <a:r>
              <a:rPr lang="sr-Latn-ME" sz="2800" dirty="0"/>
              <a:t>Nakon tri nedelje korišćenja, primetio sam da mi otpada deo desni, što mi je jako smetalo u toku obroka zbog bolova i peckanja. </a:t>
            </a:r>
          </a:p>
          <a:p>
            <a:r>
              <a:rPr lang="sr-Latn-ME" sz="2800" dirty="0"/>
              <a:t>Tada sam odlučio da prestanem.</a:t>
            </a:r>
            <a:endParaRPr lang="sr-Latn-ME" sz="2400" dirty="0"/>
          </a:p>
        </p:txBody>
      </p:sp>
    </p:spTree>
    <p:extLst>
      <p:ext uri="{BB962C8B-B14F-4D97-AF65-F5344CB8AC3E}">
        <p14:creationId xmlns="" xmlns:p14="http://schemas.microsoft.com/office/powerpoint/2010/main" val="265322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 smtClean="0"/>
              <a:t>Šta je vape (vejp)?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671" y="2689654"/>
            <a:ext cx="7847012" cy="3130378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Pod nazivom vejp zapravo se </a:t>
            </a:r>
            <a:r>
              <a:rPr lang="vi-VN" dirty="0" smtClean="0"/>
              <a:t>podrazum</a:t>
            </a:r>
            <a:r>
              <a:rPr lang="sr-Latn-ME" dirty="0" smtClean="0"/>
              <a:t>ij</a:t>
            </a:r>
            <a:r>
              <a:rPr lang="vi-VN" dirty="0" smtClean="0"/>
              <a:t>evaju </a:t>
            </a:r>
            <a:r>
              <a:rPr lang="vi-VN" dirty="0" smtClean="0"/>
              <a:t>elektronske cigarete.</a:t>
            </a:r>
          </a:p>
          <a:p>
            <a:r>
              <a:rPr lang="vi-VN" dirty="0" smtClean="0"/>
              <a:t>Vejpovi, za razliku od klasičnih cigareta, ne sadrže duvan i ništa ne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sagor</a:t>
            </a:r>
            <a:r>
              <a:rPr lang="sr-Latn-M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evaju</a:t>
            </a:r>
            <a:r>
              <a:rPr lang="vi-VN" dirty="0" smtClean="0"/>
              <a:t>, tako da prilikom njihove upotrebe nema dima, već se i uvlači i izbacuje para.</a:t>
            </a:r>
          </a:p>
          <a:p>
            <a:r>
              <a:rPr lang="vi-VN" dirty="0" smtClean="0"/>
              <a:t>Ovi uređaji se pune specijalnim tečnostima, koje u mnogim slučajevima, sadrže tečni nikotin, ali ima i beznikotinskih, različitih ukusa. </a:t>
            </a:r>
            <a:r>
              <a:rPr lang="vi-VN" dirty="0" smtClean="0"/>
              <a:t>Gr</a:t>
            </a:r>
            <a:r>
              <a:rPr lang="sr-Latn-ME" dirty="0" smtClean="0"/>
              <a:t>i</a:t>
            </a:r>
            <a:r>
              <a:rPr lang="vi-VN" dirty="0" smtClean="0"/>
              <a:t>jač </a:t>
            </a:r>
            <a:r>
              <a:rPr lang="vi-VN" dirty="0" smtClean="0"/>
              <a:t>unutar vejp uređaja pretvara tu tečnost u paru, koju konzument udiše.</a:t>
            </a:r>
          </a:p>
          <a:p>
            <a:r>
              <a:rPr lang="vi-VN" dirty="0" smtClean="0"/>
              <a:t>Engleska reč „vaping“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podrazum</a:t>
            </a:r>
            <a:r>
              <a:rPr lang="sr-Latn-M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</a:t>
            </a:r>
            <a:r>
              <a:rPr lang="vi-VN" dirty="0" smtClean="0"/>
              <a:t> </a:t>
            </a:r>
            <a:r>
              <a:rPr lang="vi-VN" dirty="0" smtClean="0"/>
              <a:t>postupak udisanja pare koja se stvara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zagr</a:t>
            </a:r>
            <a:r>
              <a:rPr lang="sr-Latn-M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ija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vanjem</a:t>
            </a:r>
            <a:r>
              <a:rPr lang="vi-VN" dirty="0" smtClean="0"/>
              <a:t> </a:t>
            </a:r>
            <a:r>
              <a:rPr lang="vi-VN" dirty="0" smtClean="0"/>
              <a:t>tečnosti u uređaju.</a:t>
            </a:r>
          </a:p>
          <a:p>
            <a:r>
              <a:rPr lang="vi-VN" dirty="0" smtClean="0"/>
              <a:t>Tečnosti koje se sipaju u vejp uređaj sadrže propilen, glikol, biljni glicerol, arome i u nekim slučajevima nikotin. </a:t>
            </a:r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97" y="340840"/>
            <a:ext cx="3058942" cy="2061705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9" y="2112620"/>
            <a:ext cx="3045879" cy="20268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250" y="376975"/>
            <a:ext cx="8911687" cy="1280890"/>
          </a:xfrm>
        </p:spPr>
        <p:txBody>
          <a:bodyPr/>
          <a:lstStyle/>
          <a:p>
            <a:r>
              <a:rPr lang="sr-Latn-ME" b="1" dirty="0" smtClean="0"/>
              <a:t>Posljedice upotrebe vejpa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308" y="1618735"/>
            <a:ext cx="7908324" cy="4917990"/>
          </a:xfrm>
        </p:spPr>
        <p:txBody>
          <a:bodyPr>
            <a:normAutofit/>
          </a:bodyPr>
          <a:lstStyle/>
          <a:p>
            <a:r>
              <a:rPr lang="en-US" dirty="0" smtClean="0"/>
              <a:t>Ono </a:t>
            </a:r>
            <a:r>
              <a:rPr lang="en-US" dirty="0" err="1" smtClean="0"/>
              <a:t>što</a:t>
            </a:r>
            <a:r>
              <a:rPr lang="en-US" dirty="0" smtClean="0"/>
              <a:t> se u </a:t>
            </a:r>
            <a:r>
              <a:rPr lang="en-US" dirty="0" err="1" smtClean="0"/>
              <a:t>organizmu</a:t>
            </a:r>
            <a:r>
              <a:rPr lang="en-US" dirty="0" smtClean="0"/>
              <a:t> </a:t>
            </a:r>
            <a:r>
              <a:rPr lang="en-US" dirty="0" err="1" smtClean="0"/>
              <a:t>dešava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konzumira</a:t>
            </a:r>
            <a:r>
              <a:rPr lang="en-US" dirty="0" smtClean="0"/>
              <a:t> </a:t>
            </a:r>
            <a:r>
              <a:rPr lang="en-US" dirty="0" err="1" smtClean="0"/>
              <a:t>elektronsku</a:t>
            </a:r>
            <a:r>
              <a:rPr lang="en-US" dirty="0" smtClean="0"/>
              <a:t> </a:t>
            </a:r>
            <a:r>
              <a:rPr lang="en-US" dirty="0" err="1" smtClean="0"/>
              <a:t>cigaretu</a:t>
            </a:r>
            <a:r>
              <a:rPr lang="en-US" dirty="0" smtClean="0"/>
              <a:t> </a:t>
            </a:r>
            <a:r>
              <a:rPr lang="en-US" dirty="0" err="1" smtClean="0"/>
              <a:t>jeste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prvom</a:t>
            </a:r>
            <a:r>
              <a:rPr lang="en-US" dirty="0" smtClean="0"/>
              <a:t> </a:t>
            </a:r>
            <a:r>
              <a:rPr lang="en-US" dirty="0" err="1" smtClean="0"/>
              <a:t>mjestu</a:t>
            </a:r>
            <a:r>
              <a:rPr lang="en-US" dirty="0" smtClean="0"/>
              <a:t>, </a:t>
            </a:r>
            <a:r>
              <a:rPr lang="en-US" dirty="0" err="1" smtClean="0"/>
              <a:t>nastupaju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ćelijama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, </a:t>
            </a:r>
            <a:r>
              <a:rPr lang="en-US" dirty="0" err="1" smtClean="0"/>
              <a:t>razvija</a:t>
            </a:r>
            <a:r>
              <a:rPr lang="en-US" dirty="0" smtClean="0"/>
              <a:t> se </a:t>
            </a:r>
            <a:r>
              <a:rPr lang="sr-Latn-ME" dirty="0" smtClean="0"/>
              <a:t>za</a:t>
            </a:r>
            <a:r>
              <a:rPr lang="en-US" dirty="0" err="1" smtClean="0"/>
              <a:t>visnost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nikotina</a:t>
            </a:r>
            <a:r>
              <a:rPr lang="en-US" dirty="0" smtClean="0"/>
              <a:t>. </a:t>
            </a:r>
            <a:r>
              <a:rPr lang="en-US" dirty="0" err="1" smtClean="0"/>
              <a:t>Razvijaju</a:t>
            </a:r>
            <a:r>
              <a:rPr lang="en-US" dirty="0" smtClean="0"/>
              <a:t> se </a:t>
            </a:r>
            <a:r>
              <a:rPr lang="en-US" dirty="0" err="1" smtClean="0"/>
              <a:t>glavobolje</a:t>
            </a:r>
            <a:r>
              <a:rPr lang="en-US" dirty="0" smtClean="0"/>
              <a:t>, </a:t>
            </a:r>
            <a:r>
              <a:rPr lang="en-US" dirty="0" err="1" smtClean="0"/>
              <a:t>pospanost</a:t>
            </a:r>
            <a:r>
              <a:rPr lang="en-US" dirty="0" smtClean="0"/>
              <a:t>, </a:t>
            </a:r>
            <a:r>
              <a:rPr lang="en-US" dirty="0" err="1" smtClean="0"/>
              <a:t>premor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dugotrajne</a:t>
            </a:r>
            <a:r>
              <a:rPr lang="en-US" dirty="0" smtClean="0"/>
              <a:t> </a:t>
            </a:r>
            <a:r>
              <a:rPr lang="en-US" dirty="0" err="1" smtClean="0"/>
              <a:t>konzumacije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sr-Latn-ME" dirty="0" smtClean="0"/>
              <a:t>za</a:t>
            </a:r>
            <a:r>
              <a:rPr lang="en-US" dirty="0" err="1" smtClean="0"/>
              <a:t>visnosti</a:t>
            </a:r>
            <a:r>
              <a:rPr lang="en-US" dirty="0" smtClean="0"/>
              <a:t>. Na </a:t>
            </a:r>
            <a:r>
              <a:rPr lang="en-US" dirty="0" err="1" smtClean="0"/>
              <a:t>plućima</a:t>
            </a:r>
            <a:r>
              <a:rPr lang="en-US" dirty="0" smtClean="0"/>
              <a:t> se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sastojka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zove</a:t>
            </a:r>
            <a:r>
              <a:rPr lang="en-US" dirty="0" smtClean="0"/>
              <a:t> </a:t>
            </a:r>
            <a:r>
              <a:rPr lang="en-US" dirty="0" err="1" smtClean="0"/>
              <a:t>diacetil</a:t>
            </a:r>
            <a:r>
              <a:rPr lang="en-US" dirty="0" smtClean="0"/>
              <a:t> </a:t>
            </a:r>
            <a:r>
              <a:rPr lang="en-US" dirty="0" err="1" smtClean="0"/>
              <a:t>razvijaju</a:t>
            </a:r>
            <a:r>
              <a:rPr lang="en-US" dirty="0" smtClean="0"/>
              <a:t> </a:t>
            </a:r>
            <a:r>
              <a:rPr lang="en-US" dirty="0" err="1" smtClean="0"/>
              <a:t>trajna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plućnog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, </a:t>
            </a:r>
            <a:r>
              <a:rPr lang="en-US" dirty="0" err="1" smtClean="0"/>
              <a:t>kojim</a:t>
            </a:r>
            <a:r>
              <a:rPr lang="en-US" dirty="0" smtClean="0"/>
              <a:t> se </a:t>
            </a:r>
            <a:r>
              <a:rPr lang="en-US" dirty="0" err="1" smtClean="0"/>
              <a:t>povećava</a:t>
            </a:r>
            <a:r>
              <a:rPr lang="en-US" dirty="0" smtClean="0"/>
              <a:t> </a:t>
            </a:r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nastanak</a:t>
            </a:r>
            <a:r>
              <a:rPr lang="en-US" dirty="0" smtClean="0"/>
              <a:t> </a:t>
            </a:r>
            <a:r>
              <a:rPr lang="en-US" dirty="0" err="1" smtClean="0"/>
              <a:t>raka</a:t>
            </a:r>
            <a:r>
              <a:rPr lang="en-US" dirty="0" smtClean="0"/>
              <a:t> </a:t>
            </a:r>
            <a:r>
              <a:rPr lang="en-US" dirty="0" err="1" smtClean="0"/>
              <a:t>pluća</a:t>
            </a:r>
            <a:endParaRPr lang="sr-Latn-ME" dirty="0" smtClean="0"/>
          </a:p>
          <a:p>
            <a:r>
              <a:rPr lang="en-US" dirty="0" smtClean="0"/>
              <a:t>Pr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 smtClean="0"/>
              <a:t>svega</a:t>
            </a:r>
            <a:r>
              <a:rPr lang="en-US" dirty="0" smtClean="0"/>
              <a:t>, </a:t>
            </a:r>
            <a:r>
              <a:rPr lang="en-US" dirty="0" err="1" smtClean="0"/>
              <a:t>koncentracija</a:t>
            </a:r>
            <a:r>
              <a:rPr lang="en-US" dirty="0" smtClean="0"/>
              <a:t> </a:t>
            </a:r>
            <a:r>
              <a:rPr lang="en-US" dirty="0" err="1" smtClean="0"/>
              <a:t>nikotina</a:t>
            </a:r>
            <a:r>
              <a:rPr lang="en-US" dirty="0" smtClean="0"/>
              <a:t> u </a:t>
            </a:r>
            <a:r>
              <a:rPr lang="en-US" dirty="0" err="1" smtClean="0"/>
              <a:t>isparenjima</a:t>
            </a:r>
            <a:r>
              <a:rPr lang="en-US" dirty="0" smtClean="0"/>
              <a:t> e-</a:t>
            </a:r>
            <a:r>
              <a:rPr lang="en-US" dirty="0" err="1" smtClean="0"/>
              <a:t>cigareta</a:t>
            </a:r>
            <a:r>
              <a:rPr lang="en-US" dirty="0" smtClean="0"/>
              <a:t> je </a:t>
            </a:r>
            <a:r>
              <a:rPr lang="en-US" dirty="0" err="1" smtClean="0"/>
              <a:t>slična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obične</a:t>
            </a:r>
            <a:r>
              <a:rPr lang="en-US" dirty="0" smtClean="0"/>
              <a:t> </a:t>
            </a:r>
            <a:r>
              <a:rPr lang="en-US" dirty="0" err="1" smtClean="0"/>
              <a:t>cigare</a:t>
            </a:r>
            <a:r>
              <a:rPr lang="en-US" dirty="0" smtClean="0"/>
              <a:t>, pa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pitanju</a:t>
            </a:r>
            <a:r>
              <a:rPr lang="en-US" dirty="0" smtClean="0"/>
              <a:t> </a:t>
            </a:r>
            <a:r>
              <a:rPr lang="en-US" dirty="0" err="1" smtClean="0"/>
              <a:t>zavisnosti</a:t>
            </a:r>
            <a:r>
              <a:rPr lang="en-US" dirty="0" smtClean="0"/>
              <a:t>, </a:t>
            </a:r>
            <a:r>
              <a:rPr lang="en-US" dirty="0" err="1" smtClean="0"/>
              <a:t>stvari</a:t>
            </a:r>
            <a:r>
              <a:rPr lang="en-US" dirty="0" smtClean="0"/>
              <a:t> ne </a:t>
            </a:r>
            <a:r>
              <a:rPr lang="en-US" dirty="0" smtClean="0"/>
              <a:t>m</a:t>
            </a:r>
            <a:r>
              <a:rPr lang="sr-Latn-ME" dirty="0" smtClean="0"/>
              <a:t>ij</a:t>
            </a:r>
            <a:r>
              <a:rPr lang="en-US" dirty="0" err="1" smtClean="0"/>
              <a:t>enjaju</a:t>
            </a:r>
            <a:r>
              <a:rPr lang="en-US" dirty="0" smtClean="0"/>
              <a:t> </a:t>
            </a:r>
            <a:r>
              <a:rPr lang="en-US" dirty="0" err="1" smtClean="0"/>
              <a:t>previše</a:t>
            </a:r>
            <a:r>
              <a:rPr lang="en-US" dirty="0" smtClean="0"/>
              <a:t>. </a:t>
            </a:r>
          </a:p>
          <a:p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toksina</a:t>
            </a:r>
            <a:r>
              <a:rPr lang="en-US" dirty="0" smtClean="0"/>
              <a:t>, </a:t>
            </a:r>
            <a:r>
              <a:rPr lang="en-US" dirty="0" err="1" smtClean="0"/>
              <a:t>povećan</a:t>
            </a:r>
            <a:r>
              <a:rPr lang="en-US" dirty="0" smtClean="0"/>
              <a:t> je </a:t>
            </a:r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 </a:t>
            </a:r>
            <a:r>
              <a:rPr lang="sr-Latn-ME" dirty="0" smtClean="0"/>
              <a:t>kancera pluća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sr-Latn-ME" dirty="0" smtClean="0">
                <a:solidFill>
                  <a:schemeClr val="tx1"/>
                </a:solidFill>
              </a:rPr>
              <a:t> želudca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sr-Latn-ME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 tooltip="Rak jednjaka"/>
              </a:rPr>
              <a:t> </a:t>
            </a:r>
            <a:r>
              <a:rPr lang="sr-Latn-ME" dirty="0" smtClean="0">
                <a:solidFill>
                  <a:schemeClr val="tx1"/>
                </a:solidFill>
              </a:rPr>
              <a:t>jednjaka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sr-Latn-ME" dirty="0" smtClean="0">
                <a:solidFill>
                  <a:schemeClr val="tx1"/>
                </a:solidFill>
              </a:rPr>
              <a:t>mokraćne bešike</a:t>
            </a:r>
            <a:r>
              <a:rPr lang="en-US" dirty="0" smtClean="0"/>
              <a:t>, </a:t>
            </a:r>
            <a:r>
              <a:rPr lang="en-US" dirty="0" smtClean="0"/>
              <a:t>a </a:t>
            </a:r>
            <a:r>
              <a:rPr lang="en-US" dirty="0" err="1" smtClean="0"/>
              <a:t>učestalije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respiratorne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kardiovaskularne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. </a:t>
            </a:r>
            <a:endParaRPr lang="sr-Latn-ME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kraju</a:t>
            </a:r>
            <a:r>
              <a:rPr lang="en-US" dirty="0" smtClean="0"/>
              <a:t>, </a:t>
            </a:r>
            <a:r>
              <a:rPr lang="en-US" dirty="0" err="1" smtClean="0"/>
              <a:t>deljenjem</a:t>
            </a:r>
            <a:r>
              <a:rPr lang="en-US" dirty="0" smtClean="0"/>
              <a:t> e-</a:t>
            </a:r>
            <a:r>
              <a:rPr lang="en-US" dirty="0" err="1" smtClean="0"/>
              <a:t>cigarete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, </a:t>
            </a:r>
            <a:r>
              <a:rPr lang="en-US" dirty="0" err="1" smtClean="0"/>
              <a:t>povećava</a:t>
            </a:r>
            <a:r>
              <a:rPr lang="en-US" dirty="0" smtClean="0"/>
              <a:t> se </a:t>
            </a:r>
            <a:r>
              <a:rPr lang="en-US" dirty="0" err="1" smtClean="0"/>
              <a:t>šansa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 </a:t>
            </a:r>
            <a:r>
              <a:rPr lang="en-US" dirty="0" err="1" smtClean="0"/>
              <a:t>širenje</a:t>
            </a:r>
            <a:r>
              <a:rPr lang="en-US" dirty="0" smtClean="0"/>
              <a:t> </a:t>
            </a:r>
            <a:r>
              <a:rPr lang="en-US" dirty="0" err="1" smtClean="0"/>
              <a:t>infektivnih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.</a:t>
            </a:r>
          </a:p>
          <a:p>
            <a:endParaRPr lang="sr-Latn-ME" dirty="0" smtClean="0"/>
          </a:p>
          <a:p>
            <a:endParaRPr lang="en-US" dirty="0"/>
          </a:p>
        </p:txBody>
      </p:sp>
      <p:pic>
        <p:nvPicPr>
          <p:cNvPr id="4" name="Picture 3" descr="Wiipstick-X-Crna-G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8" y="1947475"/>
            <a:ext cx="2879124" cy="36995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79" y="457200"/>
            <a:ext cx="4164226" cy="598067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err="1" smtClean="0"/>
              <a:t>Medi</a:t>
            </a:r>
            <a:r>
              <a:rPr lang="en-US" dirty="0" smtClean="0"/>
              <a:t> Nelson (18) je </a:t>
            </a:r>
            <a:r>
              <a:rPr lang="en-US" dirty="0" err="1" smtClean="0"/>
              <a:t>imala</a:t>
            </a:r>
            <a:r>
              <a:rPr lang="en-US" dirty="0" smtClean="0"/>
              <a:t> </a:t>
            </a:r>
            <a:r>
              <a:rPr lang="en-US" dirty="0" err="1" smtClean="0"/>
              <a:t>visoku</a:t>
            </a:r>
            <a:r>
              <a:rPr lang="en-US" dirty="0" smtClean="0"/>
              <a:t> </a:t>
            </a:r>
            <a:r>
              <a:rPr lang="en-US" dirty="0" err="1" smtClean="0"/>
              <a:t>temperaturu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bubrezima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je </a:t>
            </a:r>
            <a:r>
              <a:rPr lang="en-US" dirty="0" err="1" smtClean="0"/>
              <a:t>disala</a:t>
            </a:r>
            <a:r>
              <a:rPr lang="en-US" dirty="0" smtClean="0"/>
              <a:t> </a:t>
            </a:r>
            <a:r>
              <a:rPr lang="en-US" dirty="0" smtClean="0"/>
              <a:t>pr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upala</a:t>
            </a:r>
            <a:r>
              <a:rPr lang="en-US" dirty="0" smtClean="0"/>
              <a:t> u </a:t>
            </a:r>
            <a:r>
              <a:rPr lang="en-US" dirty="0" err="1" smtClean="0"/>
              <a:t>komu</a:t>
            </a:r>
            <a:r>
              <a:rPr lang="en-US" dirty="0" smtClean="0"/>
              <a:t>. </a:t>
            </a:r>
            <a:r>
              <a:rPr lang="en-US" dirty="0" err="1" smtClean="0"/>
              <a:t>Doktori</a:t>
            </a:r>
            <a:r>
              <a:rPr lang="en-US" dirty="0" smtClean="0"/>
              <a:t> </a:t>
            </a:r>
            <a:r>
              <a:rPr lang="sr-Latn-ME" dirty="0" smtClean="0"/>
              <a:t> </a:t>
            </a:r>
            <a:r>
              <a:rPr lang="sr-Latn-ME" dirty="0" smtClean="0"/>
              <a:t>smatraju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desilo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je </a:t>
            </a:r>
            <a:r>
              <a:rPr lang="en-US" dirty="0" err="1" smtClean="0"/>
              <a:t>prethodne</a:t>
            </a:r>
            <a:r>
              <a:rPr lang="en-US" dirty="0" smtClean="0"/>
              <a:t> tri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pušila</a:t>
            </a:r>
            <a:r>
              <a:rPr lang="en-US" dirty="0" smtClean="0"/>
              <a:t> </a:t>
            </a:r>
            <a:r>
              <a:rPr lang="sr-Latn-ME" dirty="0" smtClean="0"/>
              <a:t>elektronske cigarete.</a:t>
            </a:r>
            <a:endParaRPr lang="en-US" dirty="0" smtClean="0"/>
          </a:p>
          <a:p>
            <a:pPr fontAlgn="base"/>
            <a:r>
              <a:rPr lang="en-US" dirty="0" err="1" smtClean="0"/>
              <a:t>Doktori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otkrili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 </a:t>
            </a:r>
            <a:r>
              <a:rPr lang="en-US" b="1" dirty="0" err="1" smtClean="0"/>
              <a:t>akutnu</a:t>
            </a:r>
            <a:r>
              <a:rPr lang="en-US" b="1" dirty="0" smtClean="0"/>
              <a:t> </a:t>
            </a:r>
            <a:r>
              <a:rPr lang="en-US" b="1" dirty="0" err="1" smtClean="0"/>
              <a:t>eozinofilnu</a:t>
            </a:r>
            <a:r>
              <a:rPr lang="en-US" b="1" dirty="0" smtClean="0"/>
              <a:t> </a:t>
            </a:r>
            <a:r>
              <a:rPr lang="en-US" b="1" dirty="0" err="1" smtClean="0"/>
              <a:t>pneumoniju</a:t>
            </a:r>
            <a:r>
              <a:rPr lang="en-US" dirty="0" smtClean="0"/>
              <a:t> - </a:t>
            </a:r>
            <a:r>
              <a:rPr lang="en-US" dirty="0" smtClean="0"/>
              <a:t>r</a:t>
            </a:r>
            <a:r>
              <a:rPr lang="sr-Latn-ME" dirty="0" smtClean="0"/>
              <a:t>ij</a:t>
            </a:r>
            <a:r>
              <a:rPr lang="en-US" dirty="0" err="1" smtClean="0"/>
              <a:t>etku</a:t>
            </a:r>
            <a:r>
              <a:rPr lang="en-US" dirty="0" smtClean="0"/>
              <a:t> 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nagomilavanja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sr-Latn-ME" dirty="0" smtClean="0"/>
              <a:t>ij</a:t>
            </a:r>
            <a:r>
              <a:rPr lang="en-US" dirty="0" err="1" smtClean="0"/>
              <a:t>elih</a:t>
            </a:r>
            <a:r>
              <a:rPr lang="en-US" dirty="0" smtClean="0"/>
              <a:t> </a:t>
            </a:r>
            <a:r>
              <a:rPr lang="en-US" dirty="0" err="1" smtClean="0"/>
              <a:t>krvnih</a:t>
            </a:r>
            <a:r>
              <a:rPr lang="en-US" dirty="0" smtClean="0"/>
              <a:t> </a:t>
            </a:r>
            <a:r>
              <a:rPr lang="en-US" dirty="0" err="1" smtClean="0"/>
              <a:t>zrnaca</a:t>
            </a:r>
            <a:r>
              <a:rPr lang="en-US" dirty="0" smtClean="0"/>
              <a:t> u </a:t>
            </a:r>
            <a:r>
              <a:rPr lang="en-US" dirty="0" err="1" smtClean="0"/>
              <a:t>plućima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desila</a:t>
            </a:r>
            <a:r>
              <a:rPr lang="en-US" dirty="0" smtClean="0"/>
              <a:t> </a:t>
            </a:r>
            <a:r>
              <a:rPr lang="en-US" dirty="0" err="1" smtClean="0"/>
              <a:t>usl</a:t>
            </a:r>
            <a:r>
              <a:rPr lang="sr-Latn-ME" dirty="0" smtClean="0"/>
              <a:t>j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zapaljenja</a:t>
            </a:r>
            <a:r>
              <a:rPr lang="sr-Latn-ME" dirty="0" smtClean="0"/>
              <a:t>.</a:t>
            </a:r>
            <a:endParaRPr lang="en-US" dirty="0" smtClean="0"/>
          </a:p>
          <a:p>
            <a:r>
              <a:rPr lang="en-US" dirty="0" err="1" smtClean="0"/>
              <a:t>Jedva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disala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sata</a:t>
            </a:r>
            <a:r>
              <a:rPr lang="en-US" dirty="0" smtClean="0"/>
              <a:t>, pa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nev</a:t>
            </a:r>
            <a:r>
              <a:rPr lang="sr-Latn-ME" dirty="0" smtClean="0"/>
              <a:t>j</a:t>
            </a:r>
            <a:r>
              <a:rPr lang="en-US" dirty="0" err="1" smtClean="0"/>
              <a:t>erovatno</a:t>
            </a:r>
            <a:r>
              <a:rPr lang="en-US" dirty="0" smtClean="0"/>
              <a:t> </a:t>
            </a:r>
            <a:r>
              <a:rPr lang="en-US" dirty="0" err="1" smtClean="0"/>
              <a:t>umorna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znala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izdržati</a:t>
            </a:r>
            <a:r>
              <a:rPr lang="en-US" dirty="0" smtClean="0"/>
              <a:t>. </a:t>
            </a:r>
            <a:r>
              <a:rPr lang="en-US" dirty="0" err="1" smtClean="0"/>
              <a:t>Situacija</a:t>
            </a:r>
            <a:r>
              <a:rPr lang="en-US" dirty="0" smtClean="0"/>
              <a:t> je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ozbiljne</a:t>
            </a:r>
            <a:r>
              <a:rPr lang="en-US" dirty="0" smtClean="0"/>
              <a:t> </a:t>
            </a:r>
            <a:r>
              <a:rPr lang="en-US" dirty="0" err="1" smtClean="0"/>
              <a:t>prešla</a:t>
            </a:r>
            <a:r>
              <a:rPr lang="en-US" dirty="0" smtClean="0"/>
              <a:t> u </a:t>
            </a:r>
            <a:r>
              <a:rPr lang="en-US" dirty="0" err="1" smtClean="0"/>
              <a:t>potencijalno</a:t>
            </a:r>
            <a:r>
              <a:rPr lang="en-US" dirty="0" smtClean="0"/>
              <a:t> </a:t>
            </a:r>
            <a:r>
              <a:rPr lang="en-US" dirty="0" err="1" smtClean="0"/>
              <a:t>smrtonosnu</a:t>
            </a:r>
            <a:r>
              <a:rPr lang="en-US" dirty="0" smtClean="0"/>
              <a:t>. </a:t>
            </a:r>
            <a:endParaRPr lang="sr-Latn-ME" dirty="0" smtClean="0"/>
          </a:p>
          <a:p>
            <a:r>
              <a:rPr lang="en-US" dirty="0" err="1" smtClean="0"/>
              <a:t>Porodica</a:t>
            </a:r>
            <a:r>
              <a:rPr lang="en-US" dirty="0" smtClean="0"/>
              <a:t> je </a:t>
            </a:r>
            <a:r>
              <a:rPr lang="en-US" dirty="0" smtClean="0"/>
              <a:t>don</a:t>
            </a:r>
            <a:r>
              <a:rPr lang="sr-Latn-ME" dirty="0" smtClean="0"/>
              <a:t>ij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tešku</a:t>
            </a:r>
            <a:r>
              <a:rPr lang="en-US" dirty="0" smtClean="0"/>
              <a:t> </a:t>
            </a:r>
            <a:r>
              <a:rPr lang="en-US" dirty="0" err="1" smtClean="0"/>
              <a:t>odluku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Medi</a:t>
            </a:r>
            <a:r>
              <a:rPr lang="en-US" dirty="0" smtClean="0"/>
              <a:t> </a:t>
            </a:r>
            <a:r>
              <a:rPr lang="en-US" dirty="0" err="1" smtClean="0"/>
              <a:t>stavi</a:t>
            </a:r>
            <a:r>
              <a:rPr lang="en-US" dirty="0" smtClean="0"/>
              <a:t> u </a:t>
            </a:r>
            <a:r>
              <a:rPr lang="en-US" dirty="0" err="1" smtClean="0"/>
              <a:t>indukovanu</a:t>
            </a:r>
            <a:r>
              <a:rPr lang="en-US" dirty="0" smtClean="0"/>
              <a:t> </a:t>
            </a:r>
            <a:r>
              <a:rPr lang="en-US" dirty="0" err="1" smtClean="0"/>
              <a:t>komu</a:t>
            </a:r>
            <a:r>
              <a:rPr lang="en-US" dirty="0" smtClean="0"/>
              <a:t>. </a:t>
            </a:r>
            <a:endParaRPr lang="sr-Latn-ME" dirty="0" smtClean="0"/>
          </a:p>
          <a:p>
            <a:r>
              <a:rPr lang="en-US" dirty="0" err="1" smtClean="0"/>
              <a:t>Nakon</a:t>
            </a:r>
            <a:r>
              <a:rPr lang="en-US" dirty="0" smtClean="0"/>
              <a:t> tri </a:t>
            </a:r>
            <a:r>
              <a:rPr lang="en-US" dirty="0" err="1" smtClean="0"/>
              <a:t>dana</a:t>
            </a:r>
            <a:r>
              <a:rPr lang="en-US" dirty="0" smtClean="0"/>
              <a:t> u </a:t>
            </a:r>
            <a:r>
              <a:rPr lang="en-US" dirty="0" err="1" smtClean="0"/>
              <a:t>komi</a:t>
            </a:r>
            <a:r>
              <a:rPr lang="en-US" dirty="0" smtClean="0"/>
              <a:t>, </a:t>
            </a:r>
            <a:r>
              <a:rPr lang="en-US" dirty="0" err="1" smtClean="0"/>
              <a:t>Medi</a:t>
            </a:r>
            <a:r>
              <a:rPr lang="en-US" dirty="0" smtClean="0"/>
              <a:t> je </a:t>
            </a:r>
            <a:r>
              <a:rPr lang="en-US" dirty="0" err="1" smtClean="0"/>
              <a:t>vraćena</a:t>
            </a:r>
            <a:r>
              <a:rPr lang="en-US" dirty="0" smtClean="0"/>
              <a:t> u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esno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 se </a:t>
            </a:r>
            <a:r>
              <a:rPr lang="en-US" dirty="0" err="1" smtClean="0"/>
              <a:t>njeno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r>
              <a:rPr lang="en-US" dirty="0" smtClean="0"/>
              <a:t> </a:t>
            </a:r>
            <a:r>
              <a:rPr lang="en-US" dirty="0" err="1" smtClean="0"/>
              <a:t>polako</a:t>
            </a:r>
            <a:r>
              <a:rPr lang="en-US" dirty="0" smtClean="0"/>
              <a:t> </a:t>
            </a:r>
            <a:r>
              <a:rPr lang="en-US" dirty="0" err="1" smtClean="0"/>
              <a:t>poboljšava</a:t>
            </a:r>
            <a:r>
              <a:rPr lang="en-US" dirty="0" smtClean="0"/>
              <a:t>.</a:t>
            </a:r>
            <a:endParaRPr lang="sr-Latn-ME" dirty="0" smtClean="0"/>
          </a:p>
          <a:p>
            <a:endParaRPr lang="en-US" dirty="0"/>
          </a:p>
        </p:txBody>
      </p:sp>
      <p:pic>
        <p:nvPicPr>
          <p:cNvPr id="4" name="Picture 3" descr="koma-elektronske-cigarete-830x5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77" y="1373060"/>
            <a:ext cx="5895535" cy="39279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108740584_comp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79" y="834082"/>
            <a:ext cx="9764582" cy="5492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FE916-71C1-5DD1-5397-95CCD9D7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31637"/>
            <a:ext cx="8911687" cy="1280890"/>
          </a:xfrm>
        </p:spPr>
        <p:txBody>
          <a:bodyPr/>
          <a:lstStyle/>
          <a:p>
            <a:r>
              <a:rPr lang="sr-Latn-ME" b="1" dirty="0"/>
              <a:t>Šta je snus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57553-DB1E-4B37-EF94-F155206BA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25" y="1420378"/>
            <a:ext cx="6328687" cy="4017244"/>
          </a:xfrm>
        </p:spPr>
        <p:txBody>
          <a:bodyPr/>
          <a:lstStyle/>
          <a:p>
            <a:r>
              <a:rPr lang="en-US" dirty="0"/>
              <a:t>Snus je </a:t>
            </a:r>
            <a:r>
              <a:rPr lang="sr-Latn-ME" dirty="0"/>
              <a:t>bezdimni duvanskih proizvod </a:t>
            </a:r>
            <a:r>
              <a:rPr lang="en-US" dirty="0"/>
              <a:t>koji se ne</a:t>
            </a:r>
            <a:r>
              <a:rPr lang="sr-Latn-ME" dirty="0"/>
              <a:t> puši</a:t>
            </a:r>
            <a:r>
              <a:rPr lang="en-US" dirty="0"/>
              <a:t>. </a:t>
            </a:r>
            <a:endParaRPr lang="sr-Latn-ME" dirty="0"/>
          </a:p>
          <a:p>
            <a:r>
              <a:rPr lang="sr-Latn-ME" dirty="0"/>
              <a:t>Jedan</a:t>
            </a:r>
            <a:r>
              <a:rPr lang="en-US" dirty="0"/>
              <a:t> </a:t>
            </a:r>
            <a:r>
              <a:rPr lang="sr-Cyrl-ME" dirty="0"/>
              <a:t>paketić du</a:t>
            </a:r>
            <a:r>
              <a:rPr lang="sr-Latn-ME" dirty="0"/>
              <a:t>v</a:t>
            </a:r>
            <a:r>
              <a:rPr lang="sr-Cyrl-ME" dirty="0"/>
              <a:t>ana za sisanje sadrži vrlo veliku dozu nikotina. U </a:t>
            </a:r>
            <a:r>
              <a:rPr lang="sr-Latn-ME" dirty="0"/>
              <a:t>kesi</a:t>
            </a:r>
            <a:r>
              <a:rPr lang="sr-Cyrl-ME" dirty="0"/>
              <a:t>cama se nalazi </a:t>
            </a:r>
            <a:r>
              <a:rPr lang="sr-Latn-ME" dirty="0"/>
              <a:t>duvan, </a:t>
            </a:r>
            <a:r>
              <a:rPr lang="sr-Cyrl-ME" dirty="0"/>
              <a:t>dehidrirani nikotin s različitim aditivima i aromam</a:t>
            </a:r>
            <a:r>
              <a:rPr lang="sr-Latn-ME" dirty="0"/>
              <a:t>a.</a:t>
            </a:r>
            <a:endParaRPr lang="sr-Cyrl-M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31F5A5-E1FE-D91F-2EDE-0392072C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1" y="3357081"/>
            <a:ext cx="4404490" cy="247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CF5090-B3FB-707C-1DB8-0122A269F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912" y="1724796"/>
            <a:ext cx="5132366" cy="4900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311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DD0AC7-92F3-91FC-9BAF-F3B7317F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672" y="236307"/>
            <a:ext cx="9942940" cy="6256960"/>
          </a:xfrm>
        </p:spPr>
        <p:txBody>
          <a:bodyPr>
            <a:normAutofit/>
          </a:bodyPr>
          <a:lstStyle/>
          <a:p>
            <a:r>
              <a:rPr lang="sr-Latn-ME" dirty="0"/>
              <a:t>Poznato je da pola grama nikotina može biti kobno za čovjeka.</a:t>
            </a:r>
          </a:p>
          <a:p>
            <a:r>
              <a:rPr lang="sr-Latn-ME" dirty="0"/>
              <a:t>Jedna kutija snusa u prosjeku sadrži </a:t>
            </a:r>
            <a:r>
              <a:rPr lang="sr-Latn-ME" sz="2000" b="1" dirty="0"/>
              <a:t>60 miligrama </a:t>
            </a:r>
            <a:r>
              <a:rPr lang="sr-Latn-ME" dirty="0"/>
              <a:t>nikotina što odgovara nikotinu</a:t>
            </a:r>
          </a:p>
          <a:p>
            <a:pPr marL="0" indent="0">
              <a:buNone/>
            </a:pPr>
            <a:r>
              <a:rPr lang="sr-Latn-ME" dirty="0"/>
              <a:t>       iz tri kutije cigareta.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/>
              <a:t>      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/>
              <a:t>     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sz="2000" b="1" dirty="0"/>
              <a:t>Osim toga, kroz sluznicu usne šupljine nikotin iz snusa puno se brže apsorbuje u tijelo, a ako smjesu drže u ustima duže od pet minuta, trovanje je zagarantovano. U slučaju slučajnog gutanja moguć je smrtni ishod.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51AA3E-0FFB-BB65-F835-7E5E5851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232" t="12626" r="39408" b="12290"/>
          <a:stretch/>
        </p:blipFill>
        <p:spPr>
          <a:xfrm>
            <a:off x="369870" y="3429000"/>
            <a:ext cx="818292" cy="3173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5BAB63-F677-1EC2-0042-42016BAADD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1673" y="1767155"/>
            <a:ext cx="2455524" cy="2381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9E2FC8-F368-CADA-2E54-BDE534D03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98" r="17889"/>
          <a:stretch/>
        </p:blipFill>
        <p:spPr>
          <a:xfrm>
            <a:off x="5825448" y="1334494"/>
            <a:ext cx="2102778" cy="339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6A0CCB-E962-1422-CF22-E8391B03C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1" r="24543"/>
          <a:stretch/>
        </p:blipFill>
        <p:spPr>
          <a:xfrm>
            <a:off x="7777540" y="1334494"/>
            <a:ext cx="1910994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4813BA-008C-52B3-B78D-9644A9FAF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07" r="16280"/>
          <a:stretch/>
        </p:blipFill>
        <p:spPr>
          <a:xfrm>
            <a:off x="9688531" y="1334494"/>
            <a:ext cx="2102777" cy="339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3BBF11-5615-8475-B639-5C9EA0B936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33" t="37922" r="34719" b="37135"/>
          <a:stretch/>
        </p:blipFill>
        <p:spPr>
          <a:xfrm>
            <a:off x="4390707" y="2679434"/>
            <a:ext cx="1174680" cy="701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83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595" y="308919"/>
            <a:ext cx="8915400" cy="1655806"/>
          </a:xfrm>
        </p:spPr>
        <p:txBody>
          <a:bodyPr/>
          <a:lstStyle/>
          <a:p>
            <a:r>
              <a:rPr lang="sr-Latn-RS" dirty="0" smtClean="0"/>
              <a:t>Bez obzira što je snus bezdiman i ne utiče direktno na pluća, on može izazvati oštećenja drugih organa, a prije svega usne duplje.</a:t>
            </a:r>
            <a:endParaRPr lang="en-US" dirty="0" smtClean="0"/>
          </a:p>
          <a:p>
            <a:r>
              <a:rPr lang="sr-Latn-RS" dirty="0" smtClean="0"/>
              <a:t>Osim toga, posle duže upotrebe, snus može izazvati rak grla, ždrijela, želuca i pankreasa, a zbog visokih koncentracija nikotina, opasan je i po kardiovaskularni sistem.</a:t>
            </a:r>
          </a:p>
          <a:p>
            <a:endParaRPr lang="en-US" dirty="0"/>
          </a:p>
        </p:txBody>
      </p:sp>
      <p:pic>
        <p:nvPicPr>
          <p:cNvPr id="4" name="Content Placeholder 3" descr="ijc34643-toc-0001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19" y="2088291"/>
            <a:ext cx="7595283" cy="47697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6F3BB-42A1-9004-069F-81D4AAFF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316" y="182322"/>
            <a:ext cx="8911687" cy="1280890"/>
          </a:xfrm>
        </p:spPr>
        <p:txBody>
          <a:bodyPr>
            <a:normAutofit/>
          </a:bodyPr>
          <a:lstStyle/>
          <a:p>
            <a:r>
              <a:rPr lang="sr-Latn-ME" sz="4000" b="1" dirty="0"/>
              <a:t>Da li izaziva zavisnost</a:t>
            </a:r>
            <a:r>
              <a:rPr lang="en-US" sz="40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3CDAED-29BA-3D56-804E-9346A6C1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86" y="1540189"/>
            <a:ext cx="10171292" cy="4613476"/>
          </a:xfrm>
        </p:spPr>
        <p:txBody>
          <a:bodyPr>
            <a:normAutofit fontScale="92500" lnSpcReduction="10000"/>
          </a:bodyPr>
          <a:lstStyle/>
          <a:p>
            <a:r>
              <a:rPr lang="sr-Latn-ME" sz="2000" dirty="0" smtClean="0"/>
              <a:t>Kada je u pitanju zavisnost, ista je, ako ne i veća nego kod ostalih dimnih duvanskih proizvoda, jer </a:t>
            </a:r>
            <a:r>
              <a:rPr lang="en-US" sz="2000" dirty="0" smtClean="0"/>
              <a:t>sad</a:t>
            </a:r>
            <a:r>
              <a:rPr lang="sr-Latn-ME" sz="2000" dirty="0" smtClean="0"/>
              <a:t>rži mnogo veću koncentraciju nikotina.</a:t>
            </a:r>
          </a:p>
          <a:p>
            <a:r>
              <a:rPr lang="sr-Latn-ME" sz="2000" b="1" u="sng" dirty="0" smtClean="0"/>
              <a:t>Snus varira od blagog do ekstra jakog:</a:t>
            </a:r>
          </a:p>
          <a:p>
            <a:pPr marL="0" indent="0">
              <a:buNone/>
            </a:pPr>
            <a:r>
              <a:rPr lang="sr-Latn-ME" sz="2000" b="1" dirty="0" smtClean="0"/>
              <a:t>Mini – Oko 4mg nikotina po gramu</a:t>
            </a:r>
          </a:p>
          <a:p>
            <a:pPr marL="0" indent="0">
              <a:buNone/>
            </a:pPr>
            <a:r>
              <a:rPr lang="sr-Latn-ME" sz="2000" b="1" dirty="0" smtClean="0"/>
              <a:t>Normalno – 6-8 mg/g</a:t>
            </a:r>
          </a:p>
          <a:p>
            <a:pPr marL="0" indent="0">
              <a:buNone/>
            </a:pPr>
            <a:r>
              <a:rPr lang="sr-Latn-ME" sz="2000" b="1" dirty="0" smtClean="0"/>
              <a:t>Jaka – 9-12 mg/g</a:t>
            </a:r>
          </a:p>
          <a:p>
            <a:pPr marL="0" indent="0">
              <a:buNone/>
            </a:pPr>
            <a:r>
              <a:rPr lang="sr-Latn-ME" sz="2000" b="1" dirty="0" smtClean="0"/>
              <a:t>Ekstra jaka – 13-17mg/g</a:t>
            </a:r>
          </a:p>
          <a:p>
            <a:endParaRPr lang="sr-Latn-ME" sz="2000" dirty="0" smtClean="0"/>
          </a:p>
          <a:p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Ne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sadr</a:t>
            </a:r>
            <a:r>
              <a:rPr lang="sr-Latn-ME" sz="2000" dirty="0" smtClean="0">
                <a:solidFill>
                  <a:srgbClr val="212121"/>
                </a:solidFill>
                <a:latin typeface="Roboto" panose="02000000000000000000" pitchFamily="2" charset="0"/>
              </a:rPr>
              <a:t>ž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sastojke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koji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razvijaju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tokom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sagor</a:t>
            </a:r>
            <a:r>
              <a:rPr lang="sr-Latn-ME" sz="2000" dirty="0" smtClean="0">
                <a:solidFill>
                  <a:srgbClr val="212121"/>
                </a:solidFill>
                <a:latin typeface="Roboto" panose="02000000000000000000" pitchFamily="2" charset="0"/>
              </a:rPr>
              <a:t>ij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evanja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ali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sadrži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nitrozamin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koji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odgovoran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za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povećanje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rizika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od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karcinoma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pankreasa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sadrži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materije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koje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izazvaju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karcinom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usne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duplje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000" b="0" i="0" dirty="0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0" i="0" dirty="0" err="1" smtClean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jednjaka</a:t>
            </a:r>
            <a:r>
              <a:rPr lang="sr-Latn-ME" sz="2000" dirty="0" smtClean="0">
                <a:solidFill>
                  <a:srgbClr val="212121"/>
                </a:solidFill>
                <a:latin typeface="Roboto" panose="02000000000000000000" pitchFamily="2" charset="0"/>
              </a:rPr>
              <a:t>. </a:t>
            </a:r>
            <a:endParaRPr lang="en-US" sz="2000" dirty="0" smtClean="0">
              <a:solidFill>
                <a:srgbClr val="212121"/>
              </a:solidFill>
              <a:latin typeface="Roboto" panose="02000000000000000000" pitchFamily="2" charset="0"/>
            </a:endParaRPr>
          </a:p>
          <a:p>
            <a:r>
              <a:rPr lang="sr-Latn-RS" sz="2000" dirty="0" smtClean="0"/>
              <a:t>Iako snus nije droga, i ne izaziva jednaku zavisnost kao, recimo, marihuana, efekti ovih vrećica veoma su štetni, i stoga se ne može smatrati zdravom varijantom unosa nikotina.</a:t>
            </a:r>
          </a:p>
          <a:p>
            <a:endParaRPr lang="en-US" sz="2000" dirty="0" smtClean="0">
              <a:solidFill>
                <a:srgbClr val="212121"/>
              </a:solidFill>
              <a:latin typeface="Roboto" panose="02000000000000000000" pitchFamily="2" charset="0"/>
            </a:endParaRPr>
          </a:p>
          <a:p>
            <a:endParaRPr lang="sr-Latn-ME" sz="20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4790858-25A1-50FD-9A61-D02CF0547815}"/>
              </a:ext>
            </a:extLst>
          </p:cNvPr>
          <p:cNvSpPr/>
          <p:nvPr/>
        </p:nvSpPr>
        <p:spPr>
          <a:xfrm>
            <a:off x="7376845" y="2280863"/>
            <a:ext cx="4561726" cy="16027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Smrtonosna doza je 60 mg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64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POSLJEDICE ZA MLADE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smanjena koncentracija;</a:t>
            </a:r>
          </a:p>
          <a:p>
            <a:r>
              <a:rPr lang="sr-Latn-RS" dirty="0" smtClean="0"/>
              <a:t>smanjena moć opažanja;</a:t>
            </a:r>
          </a:p>
          <a:p>
            <a:r>
              <a:rPr lang="sr-Latn-RS" dirty="0" smtClean="0"/>
              <a:t>nekontrolisani impulsi;</a:t>
            </a:r>
          </a:p>
          <a:p>
            <a:r>
              <a:rPr lang="sr-Latn-RS" dirty="0" smtClean="0"/>
              <a:t>smanjena sposobnost učenja i pamćenja;</a:t>
            </a:r>
          </a:p>
          <a:p>
            <a:r>
              <a:rPr lang="sr-Latn-RS" dirty="0" smtClean="0"/>
              <a:t>opasnost od mentalnih oboljenja;</a:t>
            </a:r>
          </a:p>
          <a:p>
            <a:r>
              <a:rPr lang="sr-Latn-RS" dirty="0" smtClean="0"/>
              <a:t>brzo stvaranje zavisnosti;</a:t>
            </a:r>
          </a:p>
          <a:p>
            <a:r>
              <a:rPr lang="sr-Latn-RS" dirty="0" smtClean="0"/>
              <a:t>promjenjiva raspoloženja i razdražljivost.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1E179DE-0B3C-02CC-3C92-C940CE3E1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318" y="3389546"/>
            <a:ext cx="4884031" cy="3257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F9F542-35BE-E8E6-05AC-8B9214AF9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07" y="95645"/>
            <a:ext cx="4711423" cy="31948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63E8251-5B01-11A9-0DA8-2679EC06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798" y="184433"/>
            <a:ext cx="2246203" cy="742353"/>
          </a:xfrm>
        </p:spPr>
        <p:txBody>
          <a:bodyPr/>
          <a:lstStyle/>
          <a:p>
            <a:r>
              <a:rPr lang="sr-Latn-ME" b="1" dirty="0"/>
              <a:t>BOLESTI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8D3EFB-A286-4041-71FA-422B8433CAC8}"/>
              </a:ext>
            </a:extLst>
          </p:cNvPr>
          <p:cNvSpPr txBox="1"/>
          <p:nvPr/>
        </p:nvSpPr>
        <p:spPr>
          <a:xfrm>
            <a:off x="616449" y="1339135"/>
            <a:ext cx="8170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dirty="0"/>
              <a:t> - </a:t>
            </a:r>
            <a:r>
              <a:rPr lang="sr-Latn-ME" sz="2000" dirty="0"/>
              <a:t>Prvo strada usna duplja, desni, </a:t>
            </a:r>
          </a:p>
          <a:p>
            <a:r>
              <a:rPr lang="sr-Latn-ME" sz="2000" dirty="0"/>
              <a:t>   zubi i zubna gleđ, a stvara se </a:t>
            </a:r>
          </a:p>
          <a:p>
            <a:r>
              <a:rPr lang="sr-Latn-ME" sz="2400" b="1" dirty="0"/>
              <a:t>  </a:t>
            </a:r>
            <a:r>
              <a:rPr lang="sr-Latn-ME" sz="2400" b="1" u="sng" dirty="0"/>
              <a:t>paradentopatija</a:t>
            </a:r>
            <a:r>
              <a:rPr lang="en-US" sz="2400" dirty="0"/>
              <a:t>.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E86D5F-D66A-B4BD-1A70-C05A42D1F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407" y="3389546"/>
            <a:ext cx="4711423" cy="3257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79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5F179C-3827-AA8F-ADCD-61AA1746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13" y="1211645"/>
            <a:ext cx="4483653" cy="4988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B4B37A-F23C-B803-1EBE-0A4F8D95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76441"/>
            <a:ext cx="5366345" cy="297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E8001D-3605-5080-300B-BEC1FC53C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706072"/>
            <a:ext cx="5366345" cy="2836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346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A7C601-37DB-F139-5A65-E9BCD116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35" y="105677"/>
            <a:ext cx="5914077" cy="1019755"/>
          </a:xfrm>
        </p:spPr>
        <p:txBody>
          <a:bodyPr/>
          <a:lstStyle/>
          <a:p>
            <a:r>
              <a:rPr lang="sr-Latn-ME" b="1" dirty="0"/>
              <a:t>Uticaj na nervni sistem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695E99-411D-7CD6-5B0A-9958D089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81" y="1125432"/>
            <a:ext cx="9984037" cy="3907761"/>
          </a:xfrm>
        </p:spPr>
        <p:txBody>
          <a:bodyPr>
            <a:normAutofit/>
          </a:bodyPr>
          <a:lstStyle/>
          <a:p>
            <a:r>
              <a:rPr lang="sr-Latn-ME" sz="2000" dirty="0"/>
              <a:t>Dosadašnja istraživanja dokazala da korišćenjem snusa efekat nikotina na centralni nervni sistem ostvaruje djelovanje kao i prilikom korišćenja psiho-aktivnih supstanci (stvara euforiju, budnost, ubrzava puls, ugrožava funkcije vitalnih organa…), kakve su heroin ili kokain.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01D372-7217-3DF4-012E-8DF3523B2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3"/>
          <a:stretch/>
        </p:blipFill>
        <p:spPr>
          <a:xfrm>
            <a:off x="2551309" y="2636721"/>
            <a:ext cx="6828997" cy="4115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71188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342</TotalTime>
  <Words>841</Words>
  <Application>Microsoft Office PowerPoint</Application>
  <PresentationFormat>Custom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Wisp</vt:lpstr>
      <vt:lpstr>ŠTETNE POSLEDICE UPOTREBE SNUSA</vt:lpstr>
      <vt:lpstr>Šta je snus?</vt:lpstr>
      <vt:lpstr>Slide 3</vt:lpstr>
      <vt:lpstr>Slide 4</vt:lpstr>
      <vt:lpstr>Da li izaziva zavisnost?</vt:lpstr>
      <vt:lpstr>POSLJEDICE ZA MLADE</vt:lpstr>
      <vt:lpstr>BOLESTI</vt:lpstr>
      <vt:lpstr>Slide 8</vt:lpstr>
      <vt:lpstr>Uticaj na nervni sistem</vt:lpstr>
      <vt:lpstr>Slide 10</vt:lpstr>
      <vt:lpstr>Slide 11</vt:lpstr>
      <vt:lpstr>Posle pet godina</vt:lpstr>
      <vt:lpstr>Iskustva</vt:lpstr>
      <vt:lpstr>Šta je vape (vejp)?</vt:lpstr>
      <vt:lpstr>Posljedice upotrebe vejpa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ŠTETNE POSLEDICE UPOTREBE SNUSA</dc:title>
  <dc:creator>Milenka Rajković</dc:creator>
  <cp:lastModifiedBy>PC</cp:lastModifiedBy>
  <cp:revision>9</cp:revision>
  <dcterms:created xsi:type="dcterms:W3CDTF">2023-11-13T16:06:47Z</dcterms:created>
  <dcterms:modified xsi:type="dcterms:W3CDTF">2023-11-19T22:14:04Z</dcterms:modified>
</cp:coreProperties>
</file>